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5"/>
    <p:sldMasterId id="214748373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5143500" cx="9144000"/>
  <p:notesSz cx="6858000" cy="9144000"/>
  <p:embeddedFontLst>
    <p:embeddedFont>
      <p:font typeface="Roboto Mono Medium"/>
      <p:regular r:id="rId28"/>
      <p:bold r:id="rId29"/>
      <p:italic r:id="rId30"/>
      <p:boldItalic r:id="rId31"/>
    </p:embeddedFont>
    <p:embeddedFont>
      <p:font typeface="Roboto"/>
      <p:regular r:id="rId32"/>
      <p:bold r:id="rId33"/>
      <p:italic r:id="rId34"/>
      <p:boldItalic r:id="rId35"/>
    </p:embeddedFont>
    <p:embeddedFont>
      <p:font typeface="Roboto Medium"/>
      <p:regular r:id="rId36"/>
      <p:bold r:id="rId37"/>
      <p:italic r:id="rId38"/>
      <p:boldItalic r:id="rId39"/>
    </p:embeddedFont>
    <p:embeddedFont>
      <p:font typeface="Google Sans"/>
      <p:regular r:id="rId40"/>
      <p:bold r:id="rId41"/>
      <p:italic r:id="rId42"/>
      <p:boldItalic r:id="rId43"/>
    </p:embeddedFont>
    <p:embeddedFont>
      <p:font typeface="Google Sans Medium"/>
      <p:regular r:id="rId44"/>
      <p:bold r:id="rId45"/>
      <p:italic r:id="rId46"/>
      <p:boldItalic r:id="rId47"/>
    </p:embeddedFont>
    <p:embeddedFont>
      <p:font typeface="Google Sans Text"/>
      <p:regular r:id="rId48"/>
      <p:bold r:id="rId49"/>
      <p:italic r:id="rId50"/>
      <p:boldItalic r:id="rId51"/>
    </p:embeddedFont>
    <p:embeddedFont>
      <p:font typeface="Helvetica Neue Light"/>
      <p:regular r:id="rId52"/>
      <p:bold r:id="rId53"/>
      <p:italic r:id="rId54"/>
      <p:boldItalic r:id="rId55"/>
    </p:embeddedFont>
    <p:embeddedFont>
      <p:font typeface="Roboto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AD8D06F-2229-428D-90C9-672EB5476A4F}">
  <a:tblStyle styleId="{3AD8D06F-2229-428D-90C9-672EB5476A4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GoogleSans-regular.fntdata"/><Relationship Id="rId42" Type="http://schemas.openxmlformats.org/officeDocument/2006/relationships/font" Target="fonts/GoogleSans-italic.fntdata"/><Relationship Id="rId41" Type="http://schemas.openxmlformats.org/officeDocument/2006/relationships/font" Target="fonts/GoogleSans-bold.fntdata"/><Relationship Id="rId44" Type="http://schemas.openxmlformats.org/officeDocument/2006/relationships/font" Target="fonts/GoogleSansMedium-regular.fntdata"/><Relationship Id="rId43" Type="http://schemas.openxmlformats.org/officeDocument/2006/relationships/font" Target="fonts/GoogleSans-boldItalic.fntdata"/><Relationship Id="rId46" Type="http://schemas.openxmlformats.org/officeDocument/2006/relationships/font" Target="fonts/GoogleSansMedium-italic.fntdata"/><Relationship Id="rId45" Type="http://schemas.openxmlformats.org/officeDocument/2006/relationships/font" Target="fonts/GoogleSans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2.xml"/><Relationship Id="rId48" Type="http://schemas.openxmlformats.org/officeDocument/2006/relationships/font" Target="fonts/GoogleSansText-regular.fntdata"/><Relationship Id="rId47" Type="http://schemas.openxmlformats.org/officeDocument/2006/relationships/font" Target="fonts/GoogleSansMedium-boldItalic.fntdata"/><Relationship Id="rId49" Type="http://schemas.openxmlformats.org/officeDocument/2006/relationships/font" Target="fonts/GoogleSansText-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MonoMedium-boldItalic.fntdata"/><Relationship Id="rId30" Type="http://schemas.openxmlformats.org/officeDocument/2006/relationships/font" Target="fonts/RobotoMonoMedium-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RobotoMedium-bold.fntdata"/><Relationship Id="rId36" Type="http://schemas.openxmlformats.org/officeDocument/2006/relationships/font" Target="fonts/RobotoMedium-regular.fntdata"/><Relationship Id="rId39" Type="http://schemas.openxmlformats.org/officeDocument/2006/relationships/font" Target="fonts/RobotoMedium-boldItalic.fntdata"/><Relationship Id="rId38" Type="http://schemas.openxmlformats.org/officeDocument/2006/relationships/font" Target="fonts/RobotoMedium-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RobotoMonoMedium-regular.fntdata"/><Relationship Id="rId27" Type="http://schemas.openxmlformats.org/officeDocument/2006/relationships/slide" Target="slides/slide20.xml"/><Relationship Id="rId29" Type="http://schemas.openxmlformats.org/officeDocument/2006/relationships/font" Target="fonts/RobotoMonoMedium-bold.fntdata"/><Relationship Id="rId51" Type="http://schemas.openxmlformats.org/officeDocument/2006/relationships/font" Target="fonts/GoogleSansText-boldItalic.fntdata"/><Relationship Id="rId50" Type="http://schemas.openxmlformats.org/officeDocument/2006/relationships/font" Target="fonts/GoogleSansText-italic.fntdata"/><Relationship Id="rId53" Type="http://schemas.openxmlformats.org/officeDocument/2006/relationships/font" Target="fonts/HelveticaNeueLight-bold.fntdata"/><Relationship Id="rId52" Type="http://schemas.openxmlformats.org/officeDocument/2006/relationships/font" Target="fonts/HelveticaNeueLight-regular.fntdata"/><Relationship Id="rId11" Type="http://schemas.openxmlformats.org/officeDocument/2006/relationships/slide" Target="slides/slide4.xml"/><Relationship Id="rId55" Type="http://schemas.openxmlformats.org/officeDocument/2006/relationships/font" Target="fonts/HelveticaNeueLight-boldItalic.fntdata"/><Relationship Id="rId10" Type="http://schemas.openxmlformats.org/officeDocument/2006/relationships/slide" Target="slides/slide3.xml"/><Relationship Id="rId54" Type="http://schemas.openxmlformats.org/officeDocument/2006/relationships/font" Target="fonts/HelveticaNeueLight-italic.fntdata"/><Relationship Id="rId13" Type="http://schemas.openxmlformats.org/officeDocument/2006/relationships/slide" Target="slides/slide6.xml"/><Relationship Id="rId57" Type="http://schemas.openxmlformats.org/officeDocument/2006/relationships/font" Target="fonts/RobotoMono-bold.fntdata"/><Relationship Id="rId12" Type="http://schemas.openxmlformats.org/officeDocument/2006/relationships/slide" Target="slides/slide5.xml"/><Relationship Id="rId56" Type="http://schemas.openxmlformats.org/officeDocument/2006/relationships/font" Target="fonts/RobotoMono-regular.fntdata"/><Relationship Id="rId15" Type="http://schemas.openxmlformats.org/officeDocument/2006/relationships/slide" Target="slides/slide8.xml"/><Relationship Id="rId59" Type="http://schemas.openxmlformats.org/officeDocument/2006/relationships/font" Target="fonts/RobotoMono-boldItalic.fntdata"/><Relationship Id="rId14" Type="http://schemas.openxmlformats.org/officeDocument/2006/relationships/slide" Target="slides/slide7.xml"/><Relationship Id="rId58" Type="http://schemas.openxmlformats.org/officeDocument/2006/relationships/font" Target="fonts/RobotoMono-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17:27:05.323">
    <p:pos x="6000" y="0"/>
    <p:text>Script 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17:26:21.911">
    <p:pos x="6000" y="0"/>
    <p:text>Updated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8-12T17:32:44.495">
    <p:pos x="6000" y="0"/>
    <p:text>Updated</p:text>
  </p:cm>
</p:cmLst>
</file>

<file path=ppt/media/image1.png>
</file>

<file path=ppt/media/image11.png>
</file>

<file path=ppt/media/image14.png>
</file>

<file path=ppt/media/image15.png>
</file>

<file path=ppt/media/image16.png>
</file>

<file path=ppt/media/image17.png>
</file>

<file path=ppt/media/image18.png>
</file>

<file path=ppt/media/image2.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4179c5a4d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4179c5a4d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look at an overview of the JAX AI Stack, focusing on how it can be used for high-performance model development and training. We'll draw parallels to PyTorch concepts, which you may be familiar with, to highlight the similarities and differences.</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64179c5a4d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64179c5a4d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lets you define your models using familiar Python classes, but it cleverly manages the state under the hood to be compatible with JAX's functional transformations. It gives you the best of both worlds: a user-friendly object-oriented interface and JAX's high-performance functional backend.</a:t>
            </a:r>
            <a:endParaRPr sz="1300"/>
          </a:p>
          <a:p>
            <a:pPr indent="0" lvl="0" marL="0" rtl="0" algn="l">
              <a:spcBef>
                <a:spcPts val="0"/>
              </a:spcBef>
              <a:spcAft>
                <a:spcPts val="0"/>
              </a:spcAft>
              <a:buNone/>
            </a:pPr>
            <a:r>
              <a:rPr lang="en" sz="1300"/>
              <a:t>A great example of this is how it handles random numbers. In the latest version, when you pass an RNG key to a layer, the layer creates its own isolated copy. This prevents subtle bugs where different layers might accidentally share and interfere with each other's random state, making your models more robust, especially when you start composing them in complex ways.</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364179c5a4d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364179c5a4d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optimization, the stack uses Optax. Think of it as </a:t>
            </a:r>
            <a:r>
              <a:rPr lang="en" sz="1300">
                <a:latin typeface="Courier"/>
                <a:ea typeface="Courier"/>
                <a:cs typeface="Courier"/>
                <a:sym typeface="Courier"/>
              </a:rPr>
              <a:t>torch.optim</a:t>
            </a:r>
            <a:r>
              <a:rPr lang="en" sz="1300"/>
              <a:t>. Its key philosophy is composability. Instead of monolithic optimizers with many flags, you build your desired behavior by chaining together smaller building blocks. Following JAX's functional style, the optimizer's state is also handled explicitly: you initialize it once, and then in each training step, the update function takes the gradients and old state, and returns the updates and the new state.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64179c5a4d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64179c5a4d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the library for saving and loading checkpoints, like </a:t>
            </a:r>
            <a:r>
              <a:rPr lang="en" sz="1300">
                <a:latin typeface="Courier"/>
                <a:ea typeface="Courier"/>
                <a:cs typeface="Courier"/>
                <a:sym typeface="Courier"/>
              </a:rPr>
              <a:t>torch.save</a:t>
            </a:r>
            <a:r>
              <a:rPr lang="en" sz="1300"/>
              <a:t> and </a:t>
            </a:r>
            <a:r>
              <a:rPr lang="en" sz="1300">
                <a:latin typeface="Courier"/>
                <a:ea typeface="Courier"/>
                <a:cs typeface="Courier"/>
                <a:sym typeface="Courier"/>
              </a:rPr>
              <a:t>torch.load</a:t>
            </a:r>
            <a:r>
              <a:rPr lang="en" sz="1300"/>
              <a:t>. Its main advantage is that it's designed from the ground up for large-scale, distributed JAX. It knows how to handle the PyTree data structures and can save and load model state that is sharded across hundreds or thousands of devices, which is essential for fault tolerance in long training runs.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64179c5a4d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64179c5a4d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to feed our models, we use Grain. It's the JAX equivalent of PyTorch's </a:t>
            </a:r>
            <a:r>
              <a:rPr lang="en" sz="1300">
                <a:latin typeface="Courier"/>
                <a:ea typeface="Courier"/>
                <a:cs typeface="Courier"/>
                <a:sym typeface="Courier"/>
              </a:rPr>
              <a:t>DataLoader</a:t>
            </a:r>
            <a:r>
              <a:rPr lang="en" sz="1300"/>
              <a:t>. Because JAX can be so fast, it's easy for the data pipeline to become the bottleneck. Grain is designed to prevent this, using parallel worker processes to load and preprocess data, and it has built-in support for sharding the dataset for distributed training.</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364179c5a4d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5" name="Google Shape;985;g364179c5a4d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put it all together with a code comparison. First, defining a model. As you can see, it's remarkably similar. Both use a class-based structure, an </a:t>
            </a:r>
            <a:r>
              <a:rPr lang="en" sz="1300">
                <a:latin typeface="Courier"/>
                <a:ea typeface="Courier"/>
                <a:cs typeface="Courier"/>
                <a:sym typeface="Courier"/>
              </a:rPr>
              <a:t>__init__</a:t>
            </a:r>
            <a:r>
              <a:rPr lang="en" sz="1300"/>
              <a:t> method to define layers, and a forward pass method (</a:t>
            </a:r>
            <a:r>
              <a:rPr lang="en" sz="1300">
                <a:latin typeface="Courier"/>
                <a:ea typeface="Courier"/>
                <a:cs typeface="Courier"/>
                <a:sym typeface="Courier"/>
              </a:rPr>
              <a:t>forward()</a:t>
            </a:r>
            <a:r>
              <a:rPr lang="en" sz="1300"/>
              <a:t> in PyTorch, </a:t>
            </a:r>
            <a:r>
              <a:rPr lang="en" sz="1300">
                <a:latin typeface="Courier"/>
                <a:ea typeface="Courier"/>
                <a:cs typeface="Courier"/>
                <a:sym typeface="Courier"/>
              </a:rPr>
              <a:t>__call__</a:t>
            </a:r>
            <a:r>
              <a:rPr lang="en" sz="1300"/>
              <a:t> in NNX). The main difference here is NNX's explicit handling of random number generator keys (</a:t>
            </a:r>
            <a:r>
              <a:rPr lang="en" sz="1300">
                <a:latin typeface="Courier"/>
                <a:ea typeface="Courier"/>
                <a:cs typeface="Courier"/>
                <a:sym typeface="Courier"/>
              </a:rPr>
              <a:t>rngs</a:t>
            </a:r>
            <a:r>
              <a:rPr lang="en" sz="1300"/>
              <a:t>) for parameter initialization, which ensures reproducibility.</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64179c5a4d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64179c5a4d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Next, more setup. Again, very similar. We instantiate the model and optimizer. </a:t>
            </a:r>
            <a:r>
              <a:rPr lang="en" sz="1300"/>
              <a:t>A key difference in the new NNX is how the optimizer is created. You'll notice the </a:t>
            </a:r>
            <a:r>
              <a:rPr lang="en" sz="1300">
                <a:latin typeface="Courier"/>
                <a:ea typeface="Courier"/>
                <a:cs typeface="Courier"/>
                <a:sym typeface="Courier"/>
              </a:rPr>
              <a:t>wrt</a:t>
            </a:r>
            <a:r>
              <a:rPr lang="en" sz="1300"/>
              <a:t> argument, which stands for 'with respect to'. Here, we are explicitly telling the optimizer to only apply updates with respect to variables of type </a:t>
            </a:r>
            <a:r>
              <a:rPr lang="en" sz="1300">
                <a:latin typeface="Courier"/>
                <a:ea typeface="Courier"/>
                <a:cs typeface="Courier"/>
                <a:sym typeface="Courier"/>
              </a:rPr>
              <a:t>nnx.Param</a:t>
            </a:r>
            <a:r>
              <a:rPr lang="en" sz="1300"/>
              <a:t>. This is a great feature for clarity, as it makes the optimizer's target explicit. It will update the learnable weights and biases, but ignore other state like batch norm statistics.</a:t>
            </a:r>
            <a:r>
              <a:rPr lang="en" sz="1300"/>
              <a:t> The loss function in JAX is often just a simple Python function, as we'll see next.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64179c5a4d_0_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64179c5a4d_0_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perhaps the biggest difference. In PyTorch, the process is imperative: you zero out old gradients, you call </a:t>
            </a:r>
            <a:r>
              <a:rPr lang="en" sz="1300">
                <a:latin typeface="Courier"/>
                <a:ea typeface="Courier"/>
                <a:cs typeface="Courier"/>
                <a:sym typeface="Courier"/>
              </a:rPr>
              <a:t>backward()</a:t>
            </a:r>
            <a:r>
              <a:rPr lang="en" sz="1300"/>
              <a:t> to implicitly populate </a:t>
            </a:r>
            <a:r>
              <a:rPr lang="en" sz="1300">
                <a:latin typeface="Courier"/>
                <a:ea typeface="Courier"/>
                <a:cs typeface="Courier"/>
                <a:sym typeface="Courier"/>
              </a:rPr>
              <a:t>.grad</a:t>
            </a:r>
            <a:r>
              <a:rPr lang="en" sz="1300"/>
              <a:t> attributes, and you call </a:t>
            </a:r>
            <a:r>
              <a:rPr lang="en" sz="1300">
                <a:latin typeface="Courier"/>
                <a:ea typeface="Courier"/>
                <a:cs typeface="Courier"/>
                <a:sym typeface="Courier"/>
              </a:rPr>
              <a:t>step()</a:t>
            </a:r>
            <a:r>
              <a:rPr lang="en" sz="1300"/>
              <a:t> to update the parameters in-place. In Flax NNX, the flow is functional and explicit. A single function, often JIT-compiled, computes the loss and gradients together, returning them as values. You then explicitly pass these gradients to the optimizer's update function. There are no hidden side-effects.</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64179c5a4d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64179c5a4d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Finally, let's look at JAX's approach to parallelism, which is different from PyTorch. In PyTorch, you typically take a finished model and wrap it in a parallelism library like DDP. In JAX, you provide hints to the compiler about how your data and model weights should be "sharded" or split across devices. The </a:t>
            </a:r>
            <a:r>
              <a:rPr lang="en" sz="1300">
                <a:latin typeface="Courier"/>
                <a:ea typeface="Courier"/>
                <a:cs typeface="Courier"/>
                <a:sym typeface="Courier"/>
              </a:rPr>
              <a:t>jit</a:t>
            </a:r>
            <a:r>
              <a:rPr lang="en" sz="1300"/>
              <a:t> compiler then uses these hints to generate a fully parallel program from scratch. This gives you incredible flexibility to mix and match parallelism strategies with minimal code changes.</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364179c5a4d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364179c5a4d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let's summarize. The JAX AI Stack provides a complete workflow: Grain for data, Flax for models, Optax for optimization, and Orbax for checkpointing.  The key is how these pieces connect. Flax NNX provides a familiar, object-oriented way to define models, much like you would in PyTorch. You build your networks with Python classes and attributes.  But this intuitive interface is powered by JAX's functional engine. Transformations like </a:t>
            </a:r>
            <a:r>
              <a:rPr lang="en" sz="1300">
                <a:latin typeface="Courier"/>
                <a:ea typeface="Courier"/>
                <a:cs typeface="Courier"/>
                <a:sym typeface="Courier"/>
              </a:rPr>
              <a:t>jit</a:t>
            </a:r>
            <a:r>
              <a:rPr lang="en" sz="1300"/>
              <a:t> and </a:t>
            </a:r>
            <a:r>
              <a:rPr lang="en" sz="1300">
                <a:latin typeface="Courier"/>
                <a:ea typeface="Courier"/>
                <a:cs typeface="Courier"/>
                <a:sym typeface="Courier"/>
              </a:rPr>
              <a:t>grad</a:t>
            </a:r>
            <a:r>
              <a:rPr lang="en" sz="1300"/>
              <a:t> are the source of its incredible performance. The magic is in the functional paradigm: you explicitly pass state, like the entire model object, into your compiled functions. This clarity is what allows JAX's compiler to deliver exceptional performance and unparalleled, flexible scaling.  It's the best of both worlds: a comfortable, object-oriented design with a high-performance functional backend.</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643271a7a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643271a7a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64179c5a4d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64179c5a4d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Before we dive into the details, let's review the primary reason you should consider JAX: exceptional performance. This isn't a small, incremental improvement. As we’ve seen from the benchmarks, the performance gains can be orders of magnitude. This is the payoff for a different way of thinking about your code, which we'll explore today.</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643271a7a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643271a7a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64179c5a4d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64179c5a4d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performance isn't just for single machines. JAX is designed from the ground up for massive scale. It's the same technology Google uses to train its flagship models. The key takeaway is that code you write for a single GPU can often scale to thousands of accelerators with minimal changes, because JAX's compiler handles the complexity.</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64179c5a4d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64179c5a4d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what is the JAX AI Stack? Don’t think of it as a single, monolithic framework. Instead, it's a core engine — JAX — plus a set of focused, modular libraries built around it. The central idea is to take standard Python and NumPy-like code and transform it into incredibly fast machine code using the XLA compiler.</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364179c5a4d_0_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364179c5a4d_0_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view of the complete stack. It's designed to be modular. At the bottom, XLA and JAX form the high-performance core. On top of that, you have specialized libraries for each part of the ML workflow. Grain handles data loading, although you can also use different data loaders if you prefer. Flax NNX is for building your models. Optax is for optimization, and Orbax handles saving and loading checkpoints. You can use all of them together for a seamless experience, or mix and match the components you need.</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364179c5a4d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364179c5a4d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Each library has a clear role that should feel familiar to PyTorch users. If you know how </a:t>
            </a:r>
            <a:r>
              <a:rPr lang="en" sz="1300">
                <a:latin typeface="Courier"/>
                <a:ea typeface="Courier"/>
                <a:cs typeface="Courier"/>
                <a:sym typeface="Courier"/>
              </a:rPr>
              <a:t>torch.nn.Module</a:t>
            </a:r>
            <a:r>
              <a:rPr lang="en" sz="1300"/>
              <a:t>, </a:t>
            </a:r>
            <a:r>
              <a:rPr lang="en" sz="1300">
                <a:latin typeface="Courier"/>
                <a:ea typeface="Courier"/>
                <a:cs typeface="Courier"/>
                <a:sym typeface="Courier"/>
              </a:rPr>
              <a:t>torch.optim</a:t>
            </a:r>
            <a:r>
              <a:rPr lang="en" sz="1300"/>
              <a:t>, and </a:t>
            </a:r>
            <a:r>
              <a:rPr lang="en" sz="1300">
                <a:latin typeface="Courier"/>
                <a:ea typeface="Courier"/>
                <a:cs typeface="Courier"/>
                <a:sym typeface="Courier"/>
              </a:rPr>
              <a:t>DataLoader</a:t>
            </a:r>
            <a:r>
              <a:rPr lang="en" sz="1300"/>
              <a:t> work, you already understand the purpose of Flax NNX, Optax, and Grain. We'll see how their implementation differs due to JAX's functional nature.</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64179c5a4d_0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64179c5a4d_0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the engine itself. The core magic of JAX isn't in its NumPy functions, but in these three transformations: </a:t>
            </a:r>
            <a:r>
              <a:rPr lang="en" sz="1300">
                <a:latin typeface="Courier"/>
                <a:ea typeface="Courier"/>
                <a:cs typeface="Courier"/>
                <a:sym typeface="Courier"/>
              </a:rPr>
              <a:t>jit</a:t>
            </a:r>
            <a:r>
              <a:rPr lang="en" sz="1300"/>
              <a:t>, </a:t>
            </a:r>
            <a:r>
              <a:rPr lang="en" sz="1300">
                <a:latin typeface="Courier"/>
                <a:ea typeface="Courier"/>
                <a:cs typeface="Courier"/>
                <a:sym typeface="Courier"/>
              </a:rPr>
              <a:t>grad</a:t>
            </a:r>
            <a:r>
              <a:rPr lang="en" sz="1300"/>
              <a:t>, and </a:t>
            </a:r>
            <a:r>
              <a:rPr lang="en" sz="1300">
                <a:latin typeface="Courier"/>
                <a:ea typeface="Courier"/>
                <a:cs typeface="Courier"/>
                <a:sym typeface="Courier"/>
              </a:rPr>
              <a:t>vmap</a:t>
            </a:r>
            <a:r>
              <a:rPr lang="en" sz="1300"/>
              <a:t>. You write a normal Python function, and then you can wrap it to compile it, get its gradient, or automatically batch it. These are the building blocks for everything else.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364179c5a4d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364179c5a4d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first key transform is </a:t>
            </a:r>
            <a:r>
              <a:rPr lang="en" sz="1300">
                <a:latin typeface="Courier"/>
                <a:ea typeface="Courier"/>
                <a:cs typeface="Courier"/>
                <a:sym typeface="Courier"/>
              </a:rPr>
              <a:t>jit</a:t>
            </a:r>
            <a:r>
              <a:rPr lang="en" sz="1300"/>
              <a:t>. This is your main tool for performance. It takes your Python function, traces its operations, and uses the XLA compiler to create a single, highly optimized kernel. This is what gave us that 2,200x speedup we saw earlier. While PyTorch has </a:t>
            </a:r>
            <a:r>
              <a:rPr lang="en" sz="1300">
                <a:latin typeface="Courier"/>
                <a:ea typeface="Courier"/>
                <a:cs typeface="Courier"/>
                <a:sym typeface="Courier"/>
              </a:rPr>
              <a:t>torch.compile</a:t>
            </a:r>
            <a:r>
              <a:rPr lang="en" sz="1300"/>
              <a:t>, JIT-compilation is much faster and is absolutely central to the JAX workflow.</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364179c5a4d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364179c5a4d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training, JAX uses </a:t>
            </a:r>
            <a:r>
              <a:rPr lang="en" sz="1300">
                <a:latin typeface="Courier"/>
                <a:ea typeface="Courier"/>
                <a:cs typeface="Courier"/>
                <a:sym typeface="Courier"/>
              </a:rPr>
              <a:t>jax.grad</a:t>
            </a:r>
            <a:r>
              <a:rPr lang="en" sz="1300"/>
              <a:t>. This is a major conceptual shift from PyTorch. You don't call </a:t>
            </a:r>
            <a:r>
              <a:rPr lang="en" sz="1300">
                <a:latin typeface="Courier"/>
                <a:ea typeface="Courier"/>
                <a:cs typeface="Courier"/>
                <a:sym typeface="Courier"/>
              </a:rPr>
              <a:t>.backward()</a:t>
            </a:r>
            <a:r>
              <a:rPr lang="en" sz="1300"/>
              <a:t> on a tensor. Instead, </a:t>
            </a:r>
            <a:r>
              <a:rPr lang="en" sz="1300">
                <a:latin typeface="Courier"/>
                <a:ea typeface="Courier"/>
                <a:cs typeface="Courier"/>
                <a:sym typeface="Courier"/>
              </a:rPr>
              <a:t>grad</a:t>
            </a:r>
            <a:r>
              <a:rPr lang="en" sz="1300"/>
              <a:t> is a transformation. You give it your loss function, and it gives you back a new gradient function. Calling this new function with your parameters and data computes the gradients. This "functional" approach has no side effects, which is critical for JAX.</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comments" Target="../comments/commen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 Id="rId3" Type="http://schemas.openxmlformats.org/officeDocument/2006/relationships/comments" Target="../comments/commen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 Id="rId3" Type="http://schemas.openxmlformats.org/officeDocument/2006/relationships/comments" Target="../comments/commen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hyperlink" Target="https://goo.gle/learning-jax" TargetMode="Externa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277775"/>
            <a:ext cx="8212500" cy="118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Leveraging the JAX AI Stack</a:t>
            </a:r>
            <a:endParaRPr sz="4800"/>
          </a:p>
          <a:p>
            <a:pPr indent="0" lvl="0" marL="0" rtl="0" algn="l">
              <a:spcBef>
                <a:spcPts val="0"/>
              </a:spcBef>
              <a:spcAft>
                <a:spcPts val="0"/>
              </a:spcAft>
              <a:buNone/>
            </a:pPr>
            <a:r>
              <a:rPr lang="en" sz="2400"/>
              <a:t>A High-Performance Journey for PyTorch Developers</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97"/>
          <p:cNvSpPr txBox="1"/>
          <p:nvPr>
            <p:ph idx="1" type="body"/>
          </p:nvPr>
        </p:nvSpPr>
        <p:spPr>
          <a:xfrm>
            <a:off x="344500" y="1267575"/>
            <a:ext cx="6743400" cy="35208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Flax NNX provides structure for defining Neural Networks, giving you a familiar object-oriented experience on top of JAX's functional core.</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Pythonic Feel:</a:t>
            </a:r>
            <a:r>
              <a:rPr lang="en" sz="1650">
                <a:solidFill>
                  <a:srgbClr val="5F6368"/>
                </a:solidFill>
                <a:latin typeface="Google Sans Text"/>
                <a:ea typeface="Google Sans Text"/>
                <a:cs typeface="Google Sans Text"/>
                <a:sym typeface="Google Sans Text"/>
              </a:rPr>
              <a:t> Define models by subclassing </a:t>
            </a:r>
            <a:r>
              <a:rPr lang="en" sz="1600">
                <a:solidFill>
                  <a:srgbClr val="5F6368"/>
                </a:solidFill>
                <a:latin typeface="Roboto Mono Medium"/>
                <a:ea typeface="Roboto Mono Medium"/>
                <a:cs typeface="Roboto Mono Medium"/>
                <a:sym typeface="Roboto Mono Medium"/>
              </a:rPr>
              <a:t>nnx.Module</a:t>
            </a:r>
            <a:r>
              <a:rPr lang="en" sz="1650">
                <a:solidFill>
                  <a:srgbClr val="5F6368"/>
                </a:solidFill>
                <a:latin typeface="Google Sans Text"/>
                <a:ea typeface="Google Sans Text"/>
                <a:cs typeface="Google Sans Text"/>
                <a:sym typeface="Google Sans Text"/>
              </a:rPr>
              <a:t>, making them feel like regular Python objects. Analogous to </a:t>
            </a:r>
            <a:r>
              <a:rPr lang="en" sz="1600">
                <a:solidFill>
                  <a:srgbClr val="5F6368"/>
                </a:solidFill>
                <a:latin typeface="Roboto Mono Medium"/>
                <a:ea typeface="Roboto Mono Medium"/>
                <a:cs typeface="Roboto Mono Medium"/>
                <a:sym typeface="Roboto Mono Medium"/>
              </a:rPr>
              <a:t>torch.nn.Module</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Manages State:</a:t>
            </a:r>
            <a:r>
              <a:rPr lang="en" sz="1650">
                <a:solidFill>
                  <a:srgbClr val="5F6368"/>
                </a:solidFill>
                <a:latin typeface="Google Sans Text"/>
                <a:ea typeface="Google Sans Text"/>
                <a:cs typeface="Google Sans Text"/>
                <a:sym typeface="Google Sans Text"/>
              </a:rPr>
              <a:t> While it provides this convenient object-style, it is designed to work correctly with JAX's functional nature, managing the model's state (parameters, batch stats) in a way that is compatible with </a:t>
            </a:r>
            <a:r>
              <a:rPr lang="en" sz="1600">
                <a:solidFill>
                  <a:srgbClr val="5F6368"/>
                </a:solidFill>
                <a:latin typeface="Roboto Mono Medium"/>
                <a:ea typeface="Roboto Mono Medium"/>
                <a:cs typeface="Roboto Mono Medium"/>
                <a:sym typeface="Roboto Mono Medium"/>
              </a:rPr>
              <a:t>jit</a:t>
            </a:r>
            <a:r>
              <a:rPr lang="en" sz="1650">
                <a:solidFill>
                  <a:srgbClr val="5F6368"/>
                </a:solidFill>
                <a:latin typeface="Google Sans Text"/>
                <a:ea typeface="Google Sans Text"/>
                <a:cs typeface="Google Sans Text"/>
                <a:sym typeface="Google Sans Text"/>
              </a:rPr>
              <a:t> and </a:t>
            </a:r>
            <a:r>
              <a:rPr lang="en" sz="1600">
                <a:solidFill>
                  <a:srgbClr val="5F6368"/>
                </a:solidFill>
                <a:latin typeface="Roboto Mono Medium"/>
                <a:ea typeface="Roboto Mono Medium"/>
                <a:cs typeface="Roboto Mono Medium"/>
                <a:sym typeface="Roboto Mono Medium"/>
              </a:rPr>
              <a:t>grad</a:t>
            </a:r>
            <a:r>
              <a:rPr lang="en" sz="1650">
                <a:solidFill>
                  <a:srgbClr val="5F6368"/>
                </a:solidFill>
                <a:latin typeface="Google Sans Text"/>
                <a:ea typeface="Google Sans Text"/>
                <a:cs typeface="Google Sans Text"/>
                <a:sym typeface="Google Sans Text"/>
              </a:rPr>
              <a:t>.</a:t>
            </a:r>
            <a:endParaRPr sz="2400">
              <a:solidFill>
                <a:srgbClr val="5F6368"/>
              </a:solidFill>
            </a:endParaRPr>
          </a:p>
        </p:txBody>
      </p:sp>
      <p:sp>
        <p:nvSpPr>
          <p:cNvPr id="962" name="Google Shape;962;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Pythonic Models</a:t>
            </a:r>
            <a:endParaRPr/>
          </a:p>
        </p:txBody>
      </p:sp>
      <p:pic>
        <p:nvPicPr>
          <p:cNvPr id="963" name="Google Shape;963;p97"/>
          <p:cNvPicPr preferRelativeResize="0"/>
          <p:nvPr/>
        </p:nvPicPr>
        <p:blipFill>
          <a:blip r:embed="rId4">
            <a:alphaModFix/>
          </a:blip>
          <a:stretch>
            <a:fillRect/>
          </a:stretch>
        </p:blipFill>
        <p:spPr>
          <a:xfrm>
            <a:off x="7540775" y="1903413"/>
            <a:ext cx="1336675" cy="1336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7" name="Shape 967"/>
        <p:cNvGrpSpPr/>
        <p:nvPr/>
      </p:nvGrpSpPr>
      <p:grpSpPr>
        <a:xfrm>
          <a:off x="0" y="0"/>
          <a:ext cx="0" cy="0"/>
          <a:chOff x="0" y="0"/>
          <a:chExt cx="0" cy="0"/>
        </a:xfrm>
      </p:grpSpPr>
      <p:sp>
        <p:nvSpPr>
          <p:cNvPr id="968" name="Google Shape;968;p98"/>
          <p:cNvSpPr txBox="1"/>
          <p:nvPr>
            <p:ph idx="1" type="body"/>
          </p:nvPr>
        </p:nvSpPr>
        <p:spPr>
          <a:xfrm>
            <a:off x="344500" y="1115175"/>
            <a:ext cx="6743400" cy="38835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Optax is the gradient processing and optimization library, analogous to </a:t>
            </a:r>
            <a:r>
              <a:rPr lang="en" sz="1600">
                <a:solidFill>
                  <a:srgbClr val="5F6368"/>
                </a:solidFill>
                <a:latin typeface="Courier New"/>
                <a:ea typeface="Courier New"/>
                <a:cs typeface="Courier New"/>
                <a:sym typeface="Courier New"/>
              </a:rPr>
              <a:t>torch.optim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b="1" lang="en" sz="1650">
                <a:solidFill>
                  <a:srgbClr val="5F6368"/>
                </a:solidFill>
                <a:latin typeface="Google Sans Text"/>
                <a:ea typeface="Google Sans Text"/>
                <a:cs typeface="Google Sans Text"/>
                <a:sym typeface="Google Sans Text"/>
              </a:rPr>
              <a:t>Composable:</a:t>
            </a:r>
            <a:r>
              <a:rPr lang="en" sz="1650">
                <a:solidFill>
                  <a:srgbClr val="5F6368"/>
                </a:solidFill>
                <a:latin typeface="Google Sans Text"/>
                <a:ea typeface="Google Sans Text"/>
                <a:cs typeface="Google Sans Text"/>
                <a:sym typeface="Google Sans Text"/>
              </a:rPr>
              <a:t> Build optimizers by chaining smaller, independent transformation blocks (e.g., </a:t>
            </a:r>
            <a:r>
              <a:rPr lang="en" sz="1600">
                <a:solidFill>
                  <a:srgbClr val="5F6368"/>
                </a:solidFill>
                <a:latin typeface="Courier New"/>
                <a:ea typeface="Courier New"/>
                <a:cs typeface="Courier New"/>
                <a:sym typeface="Courier New"/>
              </a:rPr>
              <a:t>add_momentum</a:t>
            </a:r>
            <a:r>
              <a:rPr lang="en" sz="1650">
                <a:solidFill>
                  <a:srgbClr val="5F6368"/>
                </a:solidFill>
                <a:latin typeface="Google Sans Text"/>
                <a:ea typeface="Google Sans Text"/>
                <a:cs typeface="Google Sans Text"/>
                <a:sym typeface="Google Sans Text"/>
              </a:rPr>
              <a:t>, </a:t>
            </a:r>
            <a:r>
              <a:rPr lang="en" sz="1600">
                <a:solidFill>
                  <a:srgbClr val="5F6368"/>
                </a:solidFill>
                <a:latin typeface="Courier New"/>
                <a:ea typeface="Courier New"/>
                <a:cs typeface="Courier New"/>
                <a:sym typeface="Courier New"/>
              </a:rPr>
              <a:t>scale_by_adam</a:t>
            </a:r>
            <a:r>
              <a:rPr lang="en" sz="1650">
                <a:solidFill>
                  <a:srgbClr val="5F6368"/>
                </a:solidFill>
                <a:latin typeface="Google Sans Text"/>
                <a:ea typeface="Google Sans Text"/>
                <a:cs typeface="Google Sans Text"/>
                <a:sym typeface="Google Sans Text"/>
              </a:rPr>
              <a:t>).</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Stateful but Functional:</a:t>
            </a:r>
            <a:r>
              <a:rPr lang="en" sz="1650">
                <a:solidFill>
                  <a:srgbClr val="5F6368"/>
                </a:solidFill>
                <a:latin typeface="Google Sans Text"/>
                <a:ea typeface="Google Sans Text"/>
                <a:cs typeface="Google Sans Text"/>
                <a:sym typeface="Google Sans Text"/>
              </a:rPr>
              <a:t> An optimizer's state is handled explicitly.</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init()</a:t>
            </a:r>
            <a:r>
              <a:rPr lang="en" sz="1650">
                <a:solidFill>
                  <a:srgbClr val="5F6368"/>
                </a:solidFill>
                <a:latin typeface="Google Sans Text"/>
                <a:ea typeface="Google Sans Text"/>
                <a:cs typeface="Google Sans Text"/>
                <a:sym typeface="Google Sans Text"/>
              </a:rPr>
              <a:t> function creates the optimizer's state.</a:t>
            </a:r>
            <a:endParaRPr sz="1650">
              <a:solidFill>
                <a:srgbClr val="5F6368"/>
              </a:solidFill>
              <a:latin typeface="Google Sans Text"/>
              <a:ea typeface="Google Sans Text"/>
              <a:cs typeface="Google Sans Text"/>
              <a:sym typeface="Google Sans Text"/>
            </a:endParaRPr>
          </a:p>
          <a:p>
            <a:pPr indent="-295275" lvl="1" marL="914400" rtl="0" algn="l">
              <a:lnSpc>
                <a:spcPct val="142857"/>
              </a:lnSpc>
              <a:spcBef>
                <a:spcPts val="0"/>
              </a:spcBef>
              <a:spcAft>
                <a:spcPts val="0"/>
              </a:spcAft>
              <a:buClr>
                <a:srgbClr val="5F6368"/>
              </a:buClr>
              <a:buSzPts val="1050"/>
              <a:buFont typeface="Google Sans Text"/>
              <a:buAutoNum type="arabicPeriod"/>
            </a:pPr>
            <a:r>
              <a:rPr lang="en" sz="1600">
                <a:solidFill>
                  <a:srgbClr val="5F6368"/>
                </a:solidFill>
                <a:latin typeface="Courier New"/>
                <a:ea typeface="Courier New"/>
                <a:cs typeface="Courier New"/>
                <a:sym typeface="Courier New"/>
              </a:rPr>
              <a:t>update()</a:t>
            </a:r>
            <a:r>
              <a:rPr lang="en" sz="1650">
                <a:solidFill>
                  <a:srgbClr val="5F6368"/>
                </a:solidFill>
                <a:latin typeface="Google Sans Text"/>
                <a:ea typeface="Google Sans Text"/>
                <a:cs typeface="Google Sans Text"/>
                <a:sym typeface="Google Sans Text"/>
              </a:rPr>
              <a:t> function takes gradients and the current state, and returns the parameter updates and the </a:t>
            </a:r>
            <a:r>
              <a:rPr i="1" lang="en" sz="1650">
                <a:solidFill>
                  <a:srgbClr val="5F6368"/>
                </a:solidFill>
                <a:latin typeface="Google Sans Text"/>
                <a:ea typeface="Google Sans Text"/>
                <a:cs typeface="Google Sans Text"/>
                <a:sym typeface="Google Sans Text"/>
              </a:rPr>
              <a:t>new</a:t>
            </a:r>
            <a:r>
              <a:rPr lang="en" sz="1650">
                <a:solidFill>
                  <a:srgbClr val="5F6368"/>
                </a:solidFill>
                <a:latin typeface="Google Sans Text"/>
                <a:ea typeface="Google Sans Text"/>
                <a:cs typeface="Google Sans Text"/>
                <a:sym typeface="Google Sans Text"/>
              </a:rPr>
              <a:t> optimizer state.</a:t>
            </a:r>
            <a:endParaRPr sz="2400">
              <a:solidFill>
                <a:srgbClr val="5F6368"/>
              </a:solidFill>
            </a:endParaRPr>
          </a:p>
        </p:txBody>
      </p:sp>
      <p:sp>
        <p:nvSpPr>
          <p:cNvPr id="969" name="Google Shape;96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Composable Optimizers</a:t>
            </a:r>
            <a:endParaRPr/>
          </a:p>
        </p:txBody>
      </p:sp>
      <p:pic>
        <p:nvPicPr>
          <p:cNvPr id="970" name="Google Shape;970;p98"/>
          <p:cNvPicPr preferRelativeResize="0"/>
          <p:nvPr/>
        </p:nvPicPr>
        <p:blipFill>
          <a:blip r:embed="rId3">
            <a:alphaModFix/>
          </a:blip>
          <a:stretch>
            <a:fillRect/>
          </a:stretch>
        </p:blipFill>
        <p:spPr>
          <a:xfrm>
            <a:off x="7488400" y="2474250"/>
            <a:ext cx="1496175" cy="1116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99"/>
          <p:cNvSpPr txBox="1"/>
          <p:nvPr>
            <p:ph idx="1" type="body"/>
          </p:nvPr>
        </p:nvSpPr>
        <p:spPr>
          <a:xfrm>
            <a:off x="344500" y="1267575"/>
            <a:ext cx="74151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Orbax handles saving and loading of training state (model params, optimizer state, etc.), designed specifically for the JAX ecosystem.</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Distributed-Aware:</a:t>
            </a:r>
            <a:r>
              <a:rPr lang="en" sz="1650">
                <a:solidFill>
                  <a:srgbClr val="5F6368"/>
                </a:solidFill>
                <a:latin typeface="Google Sans Text"/>
                <a:ea typeface="Google Sans Text"/>
                <a:cs typeface="Google Sans Text"/>
                <a:sym typeface="Google Sans Text"/>
              </a:rPr>
              <a:t> Manages saving/restoring JAX PyTrees, even when state is sharded across many accelerators and hosts.</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Fault-Tolerance:</a:t>
            </a:r>
            <a:r>
              <a:rPr lang="en" sz="1650">
                <a:solidFill>
                  <a:srgbClr val="5F6368"/>
                </a:solidFill>
                <a:latin typeface="Google Sans Text"/>
                <a:ea typeface="Google Sans Text"/>
                <a:cs typeface="Google Sans Text"/>
                <a:sym typeface="Google Sans Text"/>
              </a:rPr>
              <a:t> Critical for long-running jobs on preemptible infrastructure.</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Asynchronous:</a:t>
            </a:r>
            <a:r>
              <a:rPr lang="en" sz="1650">
                <a:solidFill>
                  <a:srgbClr val="5F6368"/>
                </a:solidFill>
                <a:latin typeface="Google Sans Text"/>
                <a:ea typeface="Google Sans Text"/>
                <a:cs typeface="Google Sans Text"/>
                <a:sym typeface="Google Sans Text"/>
              </a:rPr>
              <a:t> Can save checkpoints in the background to minimize impact on training throughput.</a:t>
            </a:r>
            <a:endParaRPr sz="2400">
              <a:solidFill>
                <a:srgbClr val="5F6368"/>
              </a:solidFill>
            </a:endParaRPr>
          </a:p>
        </p:txBody>
      </p:sp>
      <p:sp>
        <p:nvSpPr>
          <p:cNvPr id="976" name="Google Shape;976;p9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Orbax: Robust Checkpointing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0"/>
          <p:cNvSpPr txBox="1"/>
          <p:nvPr>
            <p:ph idx="1" type="body"/>
          </p:nvPr>
        </p:nvSpPr>
        <p:spPr>
          <a:xfrm>
            <a:off x="344500" y="1267575"/>
            <a:ext cx="76002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Grain is Google's library for efficient data reading and preprocessing, designed for JAX.</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Purpose-Built for JAX:</a:t>
            </a:r>
            <a:r>
              <a:rPr lang="en" sz="1650">
                <a:solidFill>
                  <a:srgbClr val="5F6368"/>
                </a:solidFill>
                <a:latin typeface="Google Sans Text"/>
                <a:ea typeface="Google Sans Text"/>
                <a:cs typeface="Google Sans Text"/>
                <a:sym typeface="Google Sans Text"/>
              </a:rPr>
              <a:t> Solves data bottlenecks to keep fast accelerators fed with data.</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Parallel Processing:</a:t>
            </a:r>
            <a:r>
              <a:rPr lang="en" sz="1650">
                <a:solidFill>
                  <a:srgbClr val="5F6368"/>
                </a:solidFill>
                <a:latin typeface="Google Sans Text"/>
                <a:ea typeface="Google Sans Text"/>
                <a:cs typeface="Google Sans Text"/>
                <a:sym typeface="Google Sans Text"/>
              </a:rPr>
              <a:t> Uses multiprocessing to prepare batches in parallel, bypassing Python's GIL.</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b="1" lang="en" sz="1650">
                <a:solidFill>
                  <a:srgbClr val="5F6368"/>
                </a:solidFill>
                <a:latin typeface="Google Sans Text"/>
                <a:ea typeface="Google Sans Text"/>
                <a:cs typeface="Google Sans Text"/>
                <a:sym typeface="Google Sans Text"/>
              </a:rPr>
              <a:t>Distributed Sharding:</a:t>
            </a:r>
            <a:r>
              <a:rPr lang="en" sz="1650">
                <a:solidFill>
                  <a:srgbClr val="5F6368"/>
                </a:solidFill>
                <a:latin typeface="Google Sans Text"/>
                <a:ea typeface="Google Sans Text"/>
                <a:cs typeface="Google Sans Text"/>
                <a:sym typeface="Google Sans Text"/>
              </a:rPr>
              <a:t> Integrates with JAX's distributed environment to automatically provide each process with a unique slice of the data.</a:t>
            </a:r>
            <a:endParaRPr sz="2400">
              <a:solidFill>
                <a:srgbClr val="5F6368"/>
              </a:solidFill>
            </a:endParaRPr>
          </a:p>
        </p:txBody>
      </p:sp>
      <p:sp>
        <p:nvSpPr>
          <p:cNvPr id="982" name="Google Shape;982;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High-Performance Data Loading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6" name="Shape 986"/>
        <p:cNvGrpSpPr/>
        <p:nvPr/>
      </p:nvGrpSpPr>
      <p:grpSpPr>
        <a:xfrm>
          <a:off x="0" y="0"/>
          <a:ext cx="0" cy="0"/>
          <a:chOff x="0" y="0"/>
          <a:chExt cx="0" cy="0"/>
        </a:xfrm>
      </p:grpSpPr>
      <p:sp>
        <p:nvSpPr>
          <p:cNvPr id="987" name="Google Shape;987;p101"/>
          <p:cNvSpPr txBox="1"/>
          <p:nvPr/>
        </p:nvSpPr>
        <p:spPr>
          <a:xfrm>
            <a:off x="375525" y="1314125"/>
            <a:ext cx="40398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torch.nn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nn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torch.optim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optim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SimpleModel_Torch</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super().__init__()</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forward</a:t>
            </a:r>
            <a:r>
              <a:rPr lang="en" sz="1100">
                <a:solidFill>
                  <a:srgbClr val="ECEFF1"/>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
        <p:nvSpPr>
          <p:cNvPr id="988" name="Google Shape;988;p10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89" name="Google Shape;989;p101"/>
          <p:cNvSpPr txBox="1"/>
          <p:nvPr/>
        </p:nvSpPr>
        <p:spPr>
          <a:xfrm>
            <a:off x="4718925" y="1314125"/>
            <a:ext cx="43155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flax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jax.numpy </a:t>
            </a:r>
            <a:r>
              <a:rPr lang="en" sz="1100">
                <a:solidFill>
                  <a:srgbClr val="4DD0E1"/>
                </a:solidFill>
                <a:latin typeface="Roboto Mono"/>
                <a:ea typeface="Roboto Mono"/>
                <a:cs typeface="Roboto Mono"/>
                <a:sym typeface="Roboto Mono"/>
              </a:rPr>
              <a:t>as</a:t>
            </a:r>
            <a:r>
              <a:rPr lang="en" sz="1100">
                <a:solidFill>
                  <a:srgbClr val="ECEFF1"/>
                </a:solidFill>
                <a:latin typeface="Roboto Mono"/>
                <a:ea typeface="Roboto Mono"/>
                <a:cs typeface="Roboto Mono"/>
                <a:sym typeface="Roboto Mono"/>
              </a:rPr>
              <a:t> jnp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optax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sgd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from</a:t>
            </a:r>
            <a:r>
              <a:rPr lang="en" sz="1100">
                <a:solidFill>
                  <a:srgbClr val="ECEFF1"/>
                </a:solidFill>
                <a:latin typeface="Roboto Mono"/>
                <a:ea typeface="Roboto Mono"/>
                <a:cs typeface="Roboto Mono"/>
                <a:sym typeface="Roboto Mono"/>
              </a:rPr>
              <a:t> typing </a:t>
            </a:r>
            <a:r>
              <a:rPr lang="en" sz="1100">
                <a:solidFill>
                  <a:srgbClr val="4DD0E1"/>
                </a:solidFill>
                <a:latin typeface="Roboto Mono"/>
                <a:ea typeface="Roboto Mono"/>
                <a:cs typeface="Roboto Mono"/>
                <a:sym typeface="Roboto Mono"/>
              </a:rPr>
              <a:t>import</a:t>
            </a:r>
            <a:r>
              <a:rPr lang="en" sz="1100">
                <a:solidFill>
                  <a:srgbClr val="ECEFF1"/>
                </a:solidFill>
                <a:latin typeface="Roboto Mono"/>
                <a:ea typeface="Roboto Mono"/>
                <a:cs typeface="Roboto Mono"/>
                <a:sym typeface="Roboto Mono"/>
              </a:rPr>
              <a:t> Any</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Define a simple 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class</a:t>
            </a:r>
            <a:r>
              <a:rPr lang="en" sz="1100">
                <a:solidFill>
                  <a:srgbClr val="CE93D8"/>
                </a:solidFill>
                <a:latin typeface="Roboto Mono"/>
                <a:ea typeface="Roboto Mono"/>
                <a:cs typeface="Roboto Mono"/>
                <a:sym typeface="Roboto Mono"/>
              </a:rPr>
              <a:t> SimpleModel_NNX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Module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__init__(self,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rngs: nnx.Rngs):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nnx.Linear(</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ECEFF1"/>
                </a:solidFill>
                <a:latin typeface="Roboto Mono"/>
                <a:ea typeface="Roboto Mono"/>
                <a:cs typeface="Roboto Mono"/>
                <a:sym typeface="Roboto Mono"/>
              </a:rPr>
              <a:t> __call__(self, x: jnp.ndarray):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FBC02D"/>
                </a:solidFill>
                <a:latin typeface="Roboto Mono"/>
                <a:ea typeface="Roboto Mono"/>
                <a:cs typeface="Roboto Mono"/>
                <a:sym typeface="Roboto Mono"/>
              </a:rPr>
              <a:t> self</a:t>
            </a:r>
            <a:r>
              <a:rPr lang="en" sz="1100">
                <a:solidFill>
                  <a:srgbClr val="ECEFF1"/>
                </a:solidFill>
                <a:latin typeface="Roboto Mono"/>
                <a:ea typeface="Roboto Mono"/>
                <a:cs typeface="Roboto Mono"/>
                <a:sym typeface="Roboto Mono"/>
              </a:rPr>
              <a:t>.linear(x)</a:t>
            </a:r>
            <a:endParaRPr sz="1100">
              <a:solidFill>
                <a:srgbClr val="8B949E"/>
              </a:solidFill>
              <a:latin typeface="Courier"/>
              <a:ea typeface="Courier"/>
              <a:cs typeface="Courier"/>
              <a:sym typeface="Couri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3" name="Shape 993"/>
        <p:cNvGrpSpPr/>
        <p:nvPr/>
      </p:nvGrpSpPr>
      <p:grpSpPr>
        <a:xfrm>
          <a:off x="0" y="0"/>
          <a:ext cx="0" cy="0"/>
          <a:chOff x="0" y="0"/>
          <a:chExt cx="0" cy="0"/>
        </a:xfrm>
      </p:grpSpPr>
      <p:sp>
        <p:nvSpPr>
          <p:cNvPr id="994" name="Google Shape;994;p102"/>
          <p:cNvSpPr txBox="1"/>
          <p:nvPr/>
        </p:nvSpPr>
        <p:spPr>
          <a:xfrm>
            <a:off x="3755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SimpleModel_Torch()</a:t>
            </a:r>
            <a:endParaRPr sz="1100">
              <a:latin typeface="Roboto Mono"/>
              <a:ea typeface="Roboto Mono"/>
              <a:cs typeface="Roboto Mono"/>
              <a:sym typeface="Roboto Mono"/>
            </a:endParaRPr>
          </a:p>
          <a:p>
            <a:pPr indent="0" lvl="0" marL="0" rtl="0" algn="l">
              <a:spcBef>
                <a:spcPts val="0"/>
              </a:spcBef>
              <a:spcAft>
                <a:spcPts val="0"/>
              </a:spcAft>
              <a:buNone/>
            </a:pPr>
            <a:r>
              <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optim.SGD(model_torch.parameters(), </a:t>
            </a:r>
            <a:r>
              <a:rPr lang="en" sz="1100">
                <a:solidFill>
                  <a:srgbClr val="FBC02D"/>
                </a:solidFill>
                <a:latin typeface="Roboto Mono"/>
                <a:ea typeface="Roboto Mono"/>
                <a:cs typeface="Roboto Mono"/>
                <a:sym typeface="Roboto Mono"/>
              </a:rPr>
              <a:t>lr</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loss_fn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nn.MSELoss()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requires_grad</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True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torch.tensor([[</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8B949E"/>
              </a:solidFill>
              <a:latin typeface="Courier"/>
              <a:ea typeface="Courier"/>
              <a:cs typeface="Courier"/>
              <a:sym typeface="Courier"/>
            </a:endParaRPr>
          </a:p>
        </p:txBody>
      </p:sp>
      <p:sp>
        <p:nvSpPr>
          <p:cNvPr id="995" name="Google Shape;995;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996" name="Google Shape;996;p102"/>
          <p:cNvSpPr txBox="1"/>
          <p:nvPr/>
        </p:nvSpPr>
        <p:spPr>
          <a:xfrm>
            <a:off x="4718925" y="1314125"/>
            <a:ext cx="40398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model_nnx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SimpleModel_NNX(</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BC02D"/>
                </a:solidFill>
                <a:latin typeface="Roboto Mono"/>
                <a:ea typeface="Roboto Mono"/>
                <a:cs typeface="Roboto Mono"/>
                <a:sym typeface="Roboto Mono"/>
              </a:rPr>
              <a:t>              tx</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sgd(</a:t>
            </a:r>
            <a:r>
              <a:rPr lang="en" sz="1100">
                <a:solidFill>
                  <a:srgbClr val="FBC02D"/>
                </a:solidFill>
                <a:latin typeface="Roboto Mono"/>
                <a:ea typeface="Roboto Mono"/>
                <a:cs typeface="Roboto Mono"/>
                <a:sym typeface="Roboto Mono"/>
              </a:rPr>
              <a:t>learning_rate</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0.01</a:t>
            </a:r>
            <a:r>
              <a:rPr lang="en" sz="1100">
                <a:solidFill>
                  <a:srgbClr val="ECEFF1"/>
                </a:solidFill>
                <a:latin typeface="Roboto Mono"/>
                <a:ea typeface="Roboto Mono"/>
                <a:cs typeface="Roboto Mono"/>
                <a:sym typeface="Roboto Mono"/>
              </a:rPr>
              <a:t>),</a:t>
            </a:r>
            <a:endParaRPr sz="11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a:t>
            </a:r>
            <a:r>
              <a:rPr lang="en" sz="1100">
                <a:solidFill>
                  <a:srgbClr val="FBC02D"/>
                </a:solidFill>
                <a:latin typeface="Roboto Mono"/>
                <a:ea typeface="Roboto Mono"/>
                <a:cs typeface="Roboto Mono"/>
                <a:sym typeface="Roboto Mono"/>
              </a:rPr>
              <a:t>wrt</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nnx.Param)</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Dummy data</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x_nnx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2.0</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y_nnx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jnp.array([[</a:t>
            </a:r>
            <a:r>
              <a:rPr lang="en" sz="1100">
                <a:solidFill>
                  <a:srgbClr val="FBC02D"/>
                </a:solidFill>
                <a:latin typeface="Roboto Mono"/>
                <a:ea typeface="Roboto Mono"/>
                <a:cs typeface="Roboto Mono"/>
                <a:sym typeface="Roboto Mono"/>
              </a:rPr>
              <a:t>4.0</a:t>
            </a:r>
            <a:r>
              <a:rPr lang="en" sz="1100">
                <a:solidFill>
                  <a:srgbClr val="ECEFF1"/>
                </a:solidFill>
                <a:latin typeface="Roboto Mono"/>
                <a:ea typeface="Roboto Mono"/>
                <a:cs typeface="Roboto Mono"/>
                <a:sym typeface="Roboto Mono"/>
              </a:rPr>
              <a:t>]])</a:t>
            </a:r>
            <a:endParaRPr sz="1100">
              <a:solidFill>
                <a:srgbClr val="F06292"/>
              </a:solidFill>
              <a:latin typeface="Roboto Mono"/>
              <a:ea typeface="Roboto Mono"/>
              <a:cs typeface="Roboto Mono"/>
              <a:sym typeface="Roboto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0" name="Shape 1000"/>
        <p:cNvGrpSpPr/>
        <p:nvPr/>
      </p:nvGrpSpPr>
      <p:grpSpPr>
        <a:xfrm>
          <a:off x="0" y="0"/>
          <a:ext cx="0" cy="0"/>
          <a:chOff x="0" y="0"/>
          <a:chExt cx="0" cy="0"/>
        </a:xfrm>
      </p:grpSpPr>
      <p:sp>
        <p:nvSpPr>
          <p:cNvPr id="1001" name="Google Shape;1001;p103"/>
          <p:cNvSpPr txBox="1"/>
          <p:nvPr/>
        </p:nvSpPr>
        <p:spPr>
          <a:xfrm>
            <a:off x="375525" y="1314125"/>
            <a:ext cx="40398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PyTorch Training 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Zero the gradients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optimizer_torch.zero_grad()</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output_torch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model_torch(x_torch)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loss_fn(</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output_torch, y_torch)</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loss_torch.backward()  </a:t>
            </a:r>
            <a:r>
              <a:rPr lang="en" sz="1100">
                <a:solidFill>
                  <a:srgbClr val="F06292"/>
                </a:solidFill>
                <a:latin typeface="Roboto Mono"/>
                <a:ea typeface="Roboto Mono"/>
                <a:cs typeface="Roboto Mono"/>
                <a:sym typeface="Roboto Mono"/>
              </a:rPr>
              <a:t># Compute gradients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Update parameters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optimizer_torch.step()</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"PyTorch Loss:"</a:t>
            </a:r>
            <a:r>
              <a:rPr lang="en" sz="1100">
                <a:solidFill>
                  <a:srgbClr val="ECEFF1"/>
                </a:solidFill>
                <a:latin typeface="Roboto Mono"/>
                <a:ea typeface="Roboto Mono"/>
                <a:cs typeface="Roboto Mono"/>
                <a:sym typeface="Roboto Mono"/>
              </a:rPr>
              <a:t>, loss_torch.item())</a:t>
            </a:r>
            <a:endParaRPr sz="1100">
              <a:solidFill>
                <a:srgbClr val="8B949E"/>
              </a:solidFill>
              <a:latin typeface="Courier"/>
              <a:ea typeface="Courier"/>
              <a:cs typeface="Courier"/>
              <a:sym typeface="Courier"/>
            </a:endParaRPr>
          </a:p>
        </p:txBody>
      </p:sp>
      <p:sp>
        <p:nvSpPr>
          <p:cNvPr id="1002" name="Google Shape;1002;p10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Comparison: Training Loop &amp; Backpropagation</a:t>
            </a:r>
            <a:endParaRPr>
              <a:solidFill>
                <a:schemeClr val="lt2"/>
              </a:solidFill>
            </a:endParaRPr>
          </a:p>
        </p:txBody>
      </p:sp>
      <p:sp>
        <p:nvSpPr>
          <p:cNvPr id="1003" name="Google Shape;1003;p103"/>
          <p:cNvSpPr txBox="1"/>
          <p:nvPr/>
        </p:nvSpPr>
        <p:spPr>
          <a:xfrm>
            <a:off x="4718925" y="1314125"/>
            <a:ext cx="40398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Flax NNX Training step</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nnx</a:t>
            </a:r>
            <a:r>
              <a:rPr lang="en" sz="1100">
                <a:solidFill>
                  <a:srgbClr val="ECEFF1"/>
                </a:solidFill>
                <a:latin typeface="Roboto Mono"/>
                <a:ea typeface="Roboto Mono"/>
                <a:cs typeface="Roboto Mono"/>
                <a:sym typeface="Roboto Mono"/>
              </a:rPr>
              <a:t>.</a:t>
            </a:r>
            <a:r>
              <a:rPr lang="en" sz="1100">
                <a:solidFill>
                  <a:srgbClr val="CE93D8"/>
                </a:solidFill>
                <a:latin typeface="Roboto Mono"/>
                <a:ea typeface="Roboto Mono"/>
                <a:cs typeface="Roboto Mono"/>
                <a:sym typeface="Roboto Mono"/>
              </a:rPr>
              <a:t>jit</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def</a:t>
            </a:r>
            <a:r>
              <a:rPr lang="en" sz="1100">
                <a:solidFill>
                  <a:srgbClr val="CE93D8"/>
                </a:solidFill>
                <a:latin typeface="Roboto Mono"/>
                <a:ea typeface="Roboto Mono"/>
                <a:cs typeface="Roboto Mono"/>
                <a:sym typeface="Roboto Mono"/>
              </a:rPr>
              <a:t> train_step</a:t>
            </a:r>
            <a:r>
              <a:rPr lang="en" sz="1100">
                <a:solidFill>
                  <a:srgbClr val="ECEFF1"/>
                </a:solidFill>
                <a:latin typeface="Roboto Mono"/>
                <a:ea typeface="Roboto Mono"/>
                <a:cs typeface="Roboto Mono"/>
                <a:sym typeface="Roboto Mono"/>
              </a:rPr>
              <a:t>(model, optimizer, x, y):</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def</a:t>
            </a:r>
            <a:r>
              <a:rPr lang="en" sz="1100">
                <a:solidFill>
                  <a:srgbClr val="CE93D8"/>
                </a:solidFill>
                <a:latin typeface="Roboto Mono"/>
                <a:ea typeface="Roboto Mono"/>
                <a:cs typeface="Roboto Mono"/>
                <a:sym typeface="Roboto Mono"/>
              </a:rPr>
              <a:t> loss_fn</a:t>
            </a:r>
            <a:r>
              <a:rPr lang="en" sz="1100">
                <a:solidFill>
                  <a:srgbClr val="ECEFF1"/>
                </a:solidFill>
                <a:latin typeface="Roboto Mono"/>
                <a:ea typeface="Roboto Mono"/>
                <a:cs typeface="Roboto Mono"/>
                <a:sym typeface="Roboto Mono"/>
              </a:rPr>
              <a:t>(model):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jnp.mean((model(x)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y) </a:t>
            </a:r>
            <a:r>
              <a:rPr lang="en" sz="1100">
                <a:solidFill>
                  <a:srgbClr val="4DD0E1"/>
                </a:solidFill>
                <a:latin typeface="Roboto Mono"/>
                <a:ea typeface="Roboto Mono"/>
                <a:cs typeface="Roboto Mono"/>
                <a:sym typeface="Roboto Mono"/>
              </a:rPr>
              <a:t>**</a:t>
            </a:r>
            <a:r>
              <a:rPr lang="en" sz="1100">
                <a:solidFill>
                  <a:srgbClr val="FBC02D"/>
                </a:solidFill>
                <a:latin typeface="Roboto Mono"/>
                <a:ea typeface="Roboto Mono"/>
                <a:cs typeface="Roboto Mono"/>
                <a:sym typeface="Roboto Mono"/>
              </a:rPr>
              <a:t> 2</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loss, grads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nnx.value_and_grad(loss_fn)(model)</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 in-place updates</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optimizer.update(model, grads)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4DD0E1"/>
                </a:solidFill>
                <a:latin typeface="Roboto Mono"/>
                <a:ea typeface="Roboto Mono"/>
                <a:cs typeface="Roboto Mono"/>
                <a:sym typeface="Roboto Mono"/>
              </a:rPr>
              <a:t>  return</a:t>
            </a:r>
            <a:r>
              <a:rPr lang="en" sz="1100">
                <a:solidFill>
                  <a:srgbClr val="ECEFF1"/>
                </a:solidFill>
                <a:latin typeface="Roboto Mono"/>
                <a:ea typeface="Roboto Mono"/>
                <a:cs typeface="Roboto Mono"/>
                <a:sym typeface="Roboto Mono"/>
              </a:rPr>
              <a:t> loss</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F06292"/>
                </a:solidFill>
                <a:latin typeface="Roboto Mono"/>
                <a:ea typeface="Roboto Mono"/>
                <a:cs typeface="Roboto Mono"/>
                <a:sym typeface="Roboto Mono"/>
              </a:rPr>
              <a:t># Pass the optimizer</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loss_nnx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train_step(model_nnx,</a:t>
            </a:r>
            <a:endParaRPr sz="1100">
              <a:latin typeface="Roboto Mono"/>
              <a:ea typeface="Roboto Mono"/>
              <a:cs typeface="Roboto Mono"/>
              <a:sym typeface="Roboto Mono"/>
            </a:endParaRPr>
          </a:p>
          <a:p>
            <a:pPr indent="0" lvl="0" marL="0" rtl="0" algn="l">
              <a:spcBef>
                <a:spcPts val="0"/>
              </a:spcBef>
              <a:spcAft>
                <a:spcPts val="0"/>
              </a:spcAft>
              <a:buNone/>
            </a:pPr>
            <a:r>
              <a:rPr lang="en" sz="1100">
                <a:solidFill>
                  <a:srgbClr val="ECEFF1"/>
                </a:solidFill>
                <a:latin typeface="Roboto Mono"/>
                <a:ea typeface="Roboto Mono"/>
                <a:cs typeface="Roboto Mono"/>
                <a:sym typeface="Roboto Mono"/>
              </a:rPr>
              <a:t>                  optimizer, x_nnx, y_nnx)</a:t>
            </a:r>
            <a:endParaRPr sz="1100">
              <a:latin typeface="Roboto Mono"/>
              <a:ea typeface="Roboto Mono"/>
              <a:cs typeface="Roboto Mono"/>
              <a:sym typeface="Roboto Mono"/>
            </a:endParaRPr>
          </a:p>
          <a:p>
            <a:pPr indent="0" lvl="0" marL="0" rtl="0" algn="l">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print(</a:t>
            </a:r>
            <a:r>
              <a:rPr lang="en" sz="1100">
                <a:solidFill>
                  <a:srgbClr val="9CCC65"/>
                </a:solidFill>
                <a:latin typeface="Roboto Mono"/>
                <a:ea typeface="Roboto Mono"/>
                <a:cs typeface="Roboto Mono"/>
                <a:sym typeface="Roboto Mono"/>
              </a:rPr>
              <a:t>"Flax NNX Loss:"</a:t>
            </a:r>
            <a:r>
              <a:rPr lang="en" sz="1100">
                <a:solidFill>
                  <a:srgbClr val="ECEFF1"/>
                </a:solidFill>
                <a:latin typeface="Roboto Mono"/>
                <a:ea typeface="Roboto Mono"/>
                <a:cs typeface="Roboto Mono"/>
                <a:sym typeface="Roboto Mono"/>
              </a:rPr>
              <a:t>, loss_nnx)</a:t>
            </a:r>
            <a:endParaRPr sz="1100">
              <a:solidFill>
                <a:srgbClr val="8B949E"/>
              </a:solidFill>
              <a:latin typeface="Courier"/>
              <a:ea typeface="Courier"/>
              <a:cs typeface="Courier"/>
              <a:sym typeface="Couri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04"/>
          <p:cNvSpPr txBox="1"/>
          <p:nvPr>
            <p:ph idx="1" type="body"/>
          </p:nvPr>
        </p:nvSpPr>
        <p:spPr>
          <a:xfrm>
            <a:off x="344500" y="962775"/>
            <a:ext cx="8377200" cy="3744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350">
                <a:solidFill>
                  <a:srgbClr val="5F6368"/>
                </a:solidFill>
                <a:latin typeface="Google Sans Text"/>
                <a:ea typeface="Google Sans Text"/>
                <a:cs typeface="Google Sans Text"/>
                <a:sym typeface="Google Sans Text"/>
              </a:rPr>
              <a:t>JAX offers powerful, flexible ways to scale across multiple accelerators, driven by the compiler.</a:t>
            </a:r>
            <a:endParaRPr sz="1350">
              <a:solidFill>
                <a:srgbClr val="5F6368"/>
              </a:solidFill>
              <a:latin typeface="Google Sans Text"/>
              <a:ea typeface="Google Sans Text"/>
              <a:cs typeface="Google Sans Text"/>
              <a:sym typeface="Google Sans Text"/>
            </a:endParaRPr>
          </a:p>
          <a:p>
            <a:pPr indent="0" lvl="0" marL="0" rtl="0" algn="l">
              <a:lnSpc>
                <a:spcPct val="142857"/>
              </a:lnSpc>
              <a:spcBef>
                <a:spcPts val="1400"/>
              </a:spcBef>
              <a:spcAft>
                <a:spcPts val="0"/>
              </a:spcAft>
              <a:buNone/>
            </a:pPr>
            <a:r>
              <a:rPr b="1" lang="en" sz="1350">
                <a:solidFill>
                  <a:srgbClr val="5F6368"/>
                </a:solidFill>
                <a:latin typeface="Google Sans Text"/>
                <a:ea typeface="Google Sans Text"/>
                <a:cs typeface="Google Sans Text"/>
                <a:sym typeface="Google Sans Text"/>
              </a:rPr>
              <a:t>PyTorch: Library-Based</a:t>
            </a:r>
            <a:endParaRPr b="1"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5F6368"/>
              </a:buClr>
              <a:buSzPts val="1050"/>
              <a:buFont typeface="Google Sans Text"/>
              <a:buChar char="●"/>
            </a:pPr>
            <a:r>
              <a:rPr lang="en" sz="1350">
                <a:solidFill>
                  <a:srgbClr val="5F6368"/>
                </a:solidFill>
                <a:latin typeface="Google Sans Text"/>
                <a:ea typeface="Google Sans Text"/>
                <a:cs typeface="Google Sans Text"/>
                <a:sym typeface="Google Sans Text"/>
              </a:rPr>
              <a:t>You wrap your single-device model in a library object like </a:t>
            </a:r>
            <a:r>
              <a:rPr lang="en" sz="1300">
                <a:solidFill>
                  <a:srgbClr val="5F6368"/>
                </a:solidFill>
                <a:latin typeface="Courier New"/>
                <a:ea typeface="Courier New"/>
                <a:cs typeface="Courier New"/>
                <a:sym typeface="Courier New"/>
              </a:rPr>
              <a:t>DDP</a:t>
            </a:r>
            <a:r>
              <a:rPr lang="en" sz="1350">
                <a:solidFill>
                  <a:srgbClr val="5F6368"/>
                </a:solidFill>
                <a:latin typeface="Google Sans Text"/>
                <a:ea typeface="Google Sans Text"/>
                <a:cs typeface="Google Sans Text"/>
                <a:sym typeface="Google Sans Text"/>
              </a:rPr>
              <a:t> or </a:t>
            </a:r>
            <a:r>
              <a:rPr lang="en" sz="1300">
                <a:solidFill>
                  <a:srgbClr val="5F6368"/>
                </a:solidFill>
                <a:latin typeface="Courier New"/>
                <a:ea typeface="Courier New"/>
                <a:cs typeface="Courier New"/>
                <a:sym typeface="Courier New"/>
              </a:rPr>
              <a:t>FSDP</a:t>
            </a:r>
            <a:r>
              <a:rPr lang="en" sz="1350">
                <a:solidFill>
                  <a:srgbClr val="5F6368"/>
                </a:solidFill>
                <a:latin typeface="Google Sans Text"/>
                <a:ea typeface="Google Sans Text"/>
                <a:cs typeface="Google Sans Text"/>
                <a:sym typeface="Google Sans Text"/>
              </a:rPr>
              <a:t>.</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The library manages communication behind the scenes.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00">
                <a:solidFill>
                  <a:srgbClr val="5F6368"/>
                </a:solidFill>
                <a:latin typeface="Courier New"/>
                <a:ea typeface="Courier New"/>
                <a:cs typeface="Courier New"/>
                <a:sym typeface="Courier New"/>
              </a:rPr>
              <a:t>model = DDP(model)</a:t>
            </a:r>
            <a:endParaRPr sz="1300">
              <a:solidFill>
                <a:srgbClr val="5F6368"/>
              </a:solidFill>
              <a:latin typeface="Courier New"/>
              <a:ea typeface="Courier New"/>
              <a:cs typeface="Courier New"/>
              <a:sym typeface="Courier New"/>
            </a:endParaRPr>
          </a:p>
          <a:p>
            <a:pPr indent="0" lvl="0" marL="0" rtl="0" algn="l">
              <a:lnSpc>
                <a:spcPct val="142857"/>
              </a:lnSpc>
              <a:spcBef>
                <a:spcPts val="1100"/>
              </a:spcBef>
              <a:spcAft>
                <a:spcPts val="0"/>
              </a:spcAft>
              <a:buNone/>
            </a:pPr>
            <a:r>
              <a:rPr b="1" lang="en" sz="1350">
                <a:solidFill>
                  <a:srgbClr val="5F6368"/>
                </a:solidFill>
                <a:latin typeface="Google Sans Text"/>
                <a:ea typeface="Google Sans Text"/>
                <a:cs typeface="Google Sans Text"/>
                <a:sym typeface="Google Sans Text"/>
              </a:rPr>
              <a:t>JAX: Compiler-Driven (SPMD)</a:t>
            </a:r>
            <a:endParaRPr b="1"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140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You describe the desired parallel </a:t>
            </a:r>
            <a:r>
              <a:rPr i="1" lang="en" sz="1350">
                <a:solidFill>
                  <a:srgbClr val="5F6368"/>
                </a:solidFill>
                <a:latin typeface="Google Sans Text"/>
                <a:ea typeface="Google Sans Text"/>
                <a:cs typeface="Google Sans Text"/>
                <a:sym typeface="Google Sans Text"/>
              </a:rPr>
              <a:t>layout</a:t>
            </a:r>
            <a:r>
              <a:rPr lang="en" sz="1350">
                <a:solidFill>
                  <a:srgbClr val="5F6368"/>
                </a:solidFill>
                <a:latin typeface="Google Sans Text"/>
                <a:ea typeface="Google Sans Text"/>
                <a:cs typeface="Google Sans Text"/>
                <a:sym typeface="Google Sans Text"/>
              </a:rPr>
              <a:t> of your data and parameters using sharding annotations.</a:t>
            </a:r>
            <a:endParaRPr sz="13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300">
                <a:solidFill>
                  <a:srgbClr val="5F6368"/>
                </a:solidFill>
                <a:latin typeface="Courier New"/>
                <a:ea typeface="Courier New"/>
                <a:cs typeface="Courier New"/>
                <a:sym typeface="Courier New"/>
              </a:rPr>
              <a:t>jax.jit</a:t>
            </a:r>
            <a:r>
              <a:rPr lang="en" sz="1350">
                <a:solidFill>
                  <a:srgbClr val="5F6368"/>
                </a:solidFill>
                <a:latin typeface="Google Sans Text"/>
                <a:ea typeface="Google Sans Text"/>
                <a:cs typeface="Google Sans Text"/>
                <a:sym typeface="Google Sans Text"/>
              </a:rPr>
              <a:t> compiles a new, optimized parallel program from scratch based on these annotations.</a:t>
            </a:r>
            <a:endParaRPr sz="1350">
              <a:solidFill>
                <a:srgbClr val="5F6368"/>
              </a:solidFill>
              <a:latin typeface="Google Sans Text"/>
              <a:ea typeface="Google Sans Text"/>
              <a:cs typeface="Google Sans Text"/>
              <a:sym typeface="Google Sans Text"/>
            </a:endParaRPr>
          </a:p>
          <a:p>
            <a:pPr indent="-314325" lvl="0" marL="457200" rtl="0" algn="l">
              <a:lnSpc>
                <a:spcPct val="142857"/>
              </a:lnSpc>
              <a:spcBef>
                <a:spcPts val="0"/>
              </a:spcBef>
              <a:spcAft>
                <a:spcPts val="0"/>
              </a:spcAft>
              <a:buClr>
                <a:srgbClr val="5F6368"/>
              </a:buClr>
              <a:buSzPts val="1350"/>
              <a:buFont typeface="Google Sans Text"/>
              <a:buChar char="●"/>
            </a:pPr>
            <a:r>
              <a:rPr lang="en" sz="1350">
                <a:solidFill>
                  <a:srgbClr val="5F6368"/>
                </a:solidFill>
                <a:latin typeface="Google Sans Text"/>
                <a:ea typeface="Google Sans Text"/>
                <a:cs typeface="Google Sans Text"/>
                <a:sym typeface="Google Sans Text"/>
              </a:rPr>
              <a:t>This provides a more unified and flexible approach to different parallelism strategies</a:t>
            </a:r>
            <a:br>
              <a:rPr lang="en" sz="1350">
                <a:solidFill>
                  <a:srgbClr val="5F6368"/>
                </a:solidFill>
                <a:latin typeface="Google Sans Text"/>
                <a:ea typeface="Google Sans Text"/>
                <a:cs typeface="Google Sans Text"/>
                <a:sym typeface="Google Sans Text"/>
              </a:rPr>
            </a:br>
            <a:r>
              <a:rPr lang="en" sz="1350">
                <a:solidFill>
                  <a:srgbClr val="5F6368"/>
                </a:solidFill>
                <a:latin typeface="Google Sans Text"/>
                <a:ea typeface="Google Sans Text"/>
                <a:cs typeface="Google Sans Text"/>
                <a:sym typeface="Google Sans Text"/>
              </a:rPr>
              <a:t>(Data, Model, etc.).</a:t>
            </a:r>
            <a:endParaRPr sz="2100">
              <a:solidFill>
                <a:srgbClr val="5F6368"/>
              </a:solidFill>
            </a:endParaRPr>
          </a:p>
        </p:txBody>
      </p:sp>
      <p:sp>
        <p:nvSpPr>
          <p:cNvPr id="1009" name="Google Shape;1009;p10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Superpower: Flexible Parallelism</a:t>
            </a:r>
            <a:endParaRPr/>
          </a:p>
        </p:txBody>
      </p:sp>
      <p:pic>
        <p:nvPicPr>
          <p:cNvPr id="1010" name="Google Shape;1010;p104"/>
          <p:cNvPicPr preferRelativeResize="0"/>
          <p:nvPr/>
        </p:nvPicPr>
        <p:blipFill rotWithShape="1">
          <a:blip r:embed="rId3">
            <a:alphaModFix/>
          </a:blip>
          <a:srcRect b="0" l="0" r="21722" t="48641"/>
          <a:stretch/>
        </p:blipFill>
        <p:spPr>
          <a:xfrm>
            <a:off x="6674850" y="1363875"/>
            <a:ext cx="2653975" cy="1924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105"/>
          <p:cNvSpPr txBox="1"/>
          <p:nvPr>
            <p:ph idx="1" type="body"/>
          </p:nvPr>
        </p:nvSpPr>
        <p:spPr>
          <a:xfrm>
            <a:off x="344500" y="1038975"/>
            <a:ext cx="7541700" cy="3663000"/>
          </a:xfrm>
          <a:prstGeom prst="rect">
            <a:avLst/>
          </a:prstGeom>
        </p:spPr>
        <p:txBody>
          <a:bodyPr anchorCtr="0" anchor="t" bIns="91425" lIns="91425" spcFirstLastPara="1" rIns="91425" wrap="square" tIns="91425">
            <a:spAutoFit/>
          </a:bodyPr>
          <a:lstStyle/>
          <a:p>
            <a:pPr indent="-327025" lvl="0" marL="457200" rtl="0" algn="l">
              <a:lnSpc>
                <a:spcPct val="142857"/>
              </a:lnSpc>
              <a:spcBef>
                <a:spcPts val="0"/>
              </a:spcBef>
              <a:spcAft>
                <a:spcPts val="0"/>
              </a:spcAft>
              <a:buClr>
                <a:srgbClr val="5F6368"/>
              </a:buClr>
              <a:buSzPts val="1550"/>
              <a:buFont typeface="Google Sans Text"/>
              <a:buChar char="●"/>
            </a:pPr>
            <a:r>
              <a:rPr lang="en" sz="1550">
                <a:solidFill>
                  <a:srgbClr val="5F6368"/>
                </a:solidFill>
              </a:rPr>
              <a:t>The JAX AI Stack provides a complete, high-performance workflow:</a:t>
            </a:r>
            <a:br>
              <a:rPr lang="en" sz="1550">
                <a:solidFill>
                  <a:srgbClr val="5F6368"/>
                </a:solidFill>
              </a:rPr>
            </a:br>
            <a:r>
              <a:rPr b="1" lang="en" sz="1550">
                <a:solidFill>
                  <a:srgbClr val="5F6368"/>
                </a:solidFill>
              </a:rPr>
              <a:t>Grain (data) -&gt; Flax (model) -&gt; Optax (optimization) -&gt; Orbax (checkpointing)</a:t>
            </a:r>
            <a:r>
              <a:rPr lang="en" sz="1550">
                <a:solidFill>
                  <a:srgbClr val="5F6368"/>
                </a:solidFill>
              </a:rPr>
              <a:t>.</a:t>
            </a:r>
            <a:endParaRPr sz="1550">
              <a:solidFill>
                <a:srgbClr val="5F6368"/>
              </a:solidFill>
            </a:endParaRPr>
          </a:p>
          <a:p>
            <a:pPr indent="-295275" lvl="0" marL="457200" rtl="0" algn="l">
              <a:lnSpc>
                <a:spcPct val="142857"/>
              </a:lnSpc>
              <a:spcBef>
                <a:spcPts val="1000"/>
              </a:spcBef>
              <a:spcAft>
                <a:spcPts val="0"/>
              </a:spcAft>
              <a:buClr>
                <a:srgbClr val="5F6368"/>
              </a:buClr>
              <a:buSzPts val="1050"/>
              <a:buFont typeface="Google Sans Text"/>
              <a:buChar char="●"/>
            </a:pPr>
            <a:r>
              <a:rPr lang="en" sz="1550">
                <a:solidFill>
                  <a:srgbClr val="5F6368"/>
                </a:solidFill>
              </a:rPr>
              <a:t>JAX enables high-performance via composable </a:t>
            </a:r>
            <a:r>
              <a:rPr b="1" lang="en" sz="1550">
                <a:solidFill>
                  <a:srgbClr val="5F6368"/>
                </a:solidFill>
              </a:rPr>
              <a:t>function transforms</a:t>
            </a:r>
            <a:r>
              <a:rPr lang="en" sz="1550">
                <a:solidFill>
                  <a:srgbClr val="5F6368"/>
                </a:solidFill>
              </a:rPr>
              <a:t> (</a:t>
            </a:r>
            <a:r>
              <a:rPr lang="en" sz="1500">
                <a:solidFill>
                  <a:srgbClr val="5F6368"/>
                </a:solidFill>
                <a:latin typeface="Roboto Medium"/>
                <a:ea typeface="Roboto Medium"/>
                <a:cs typeface="Roboto Medium"/>
                <a:sym typeface="Roboto Medium"/>
              </a:rPr>
              <a:t>jit</a:t>
            </a:r>
            <a:r>
              <a:rPr lang="en" sz="1550">
                <a:solidFill>
                  <a:srgbClr val="5F6368"/>
                </a:solidFill>
              </a:rPr>
              <a:t>, </a:t>
            </a:r>
            <a:r>
              <a:rPr lang="en" sz="1500">
                <a:solidFill>
                  <a:srgbClr val="5F6368"/>
                </a:solidFill>
                <a:latin typeface="Roboto Medium"/>
                <a:ea typeface="Roboto Medium"/>
                <a:cs typeface="Roboto Medium"/>
                <a:sym typeface="Roboto Medium"/>
              </a:rPr>
              <a:t>grad</a:t>
            </a:r>
            <a:r>
              <a:rPr lang="en" sz="1550">
                <a:solidFill>
                  <a:srgbClr val="5F6368"/>
                </a:solidFill>
              </a:rPr>
              <a:t>, </a:t>
            </a:r>
            <a:r>
              <a:rPr lang="en" sz="1500">
                <a:solidFill>
                  <a:srgbClr val="5F6368"/>
                </a:solidFill>
                <a:latin typeface="Roboto Medium"/>
                <a:ea typeface="Roboto Medium"/>
                <a:cs typeface="Roboto Medium"/>
                <a:sym typeface="Roboto Medium"/>
              </a:rPr>
              <a:t>vmap</a:t>
            </a:r>
            <a:r>
              <a:rPr lang="en" sz="1550">
                <a:solidFill>
                  <a:srgbClr val="5F6368"/>
                </a:solidFill>
              </a:rPr>
              <a:t>).</a:t>
            </a:r>
            <a:endParaRPr sz="1550">
              <a:solidFill>
                <a:srgbClr val="5F6368"/>
              </a:solidFill>
            </a:endParaRPr>
          </a:p>
          <a:p>
            <a:pPr indent="-295275" lvl="0" marL="457200" rtl="0" algn="l">
              <a:lnSpc>
                <a:spcPct val="142857"/>
              </a:lnSpc>
              <a:spcBef>
                <a:spcPts val="1000"/>
              </a:spcBef>
              <a:spcAft>
                <a:spcPts val="0"/>
              </a:spcAft>
              <a:buClr>
                <a:srgbClr val="5F6368"/>
              </a:buClr>
              <a:buSzPts val="1050"/>
              <a:buFont typeface="Google Sans Text"/>
              <a:buChar char="●"/>
            </a:pPr>
            <a:r>
              <a:rPr b="1" lang="en" sz="1550">
                <a:solidFill>
                  <a:srgbClr val="5F6368"/>
                </a:solidFill>
              </a:rPr>
              <a:t>Flax NNX</a:t>
            </a:r>
            <a:r>
              <a:rPr lang="en" sz="1550">
                <a:solidFill>
                  <a:srgbClr val="5F6368"/>
                </a:solidFill>
              </a:rPr>
              <a:t> provides a familiar, Pythonic, object-oriented way to define models (</a:t>
            </a:r>
            <a:r>
              <a:rPr lang="en" sz="1500">
                <a:solidFill>
                  <a:srgbClr val="5F6368"/>
                </a:solidFill>
                <a:latin typeface="Roboto Mono Medium"/>
                <a:ea typeface="Roboto Mono Medium"/>
                <a:cs typeface="Roboto Mono Medium"/>
                <a:sym typeface="Roboto Mono Medium"/>
              </a:rPr>
              <a:t>torch.nn.Module</a:t>
            </a:r>
            <a:r>
              <a:rPr lang="en" sz="1550">
                <a:solidFill>
                  <a:srgbClr val="5F6368"/>
                </a:solidFill>
                <a:latin typeface="Roboto Mono Medium"/>
                <a:ea typeface="Roboto Mono Medium"/>
                <a:cs typeface="Roboto Mono Medium"/>
                <a:sym typeface="Roboto Mono Medium"/>
              </a:rPr>
              <a:t>-like</a:t>
            </a:r>
            <a:r>
              <a:rPr lang="en" sz="1550">
                <a:solidFill>
                  <a:srgbClr val="5F6368"/>
                </a:solidFill>
              </a:rPr>
              <a:t>).</a:t>
            </a:r>
            <a:endParaRPr sz="1550">
              <a:solidFill>
                <a:srgbClr val="5F6368"/>
              </a:solidFill>
            </a:endParaRPr>
          </a:p>
          <a:p>
            <a:pPr indent="-327025" lvl="0" marL="457200" rtl="0" algn="l">
              <a:lnSpc>
                <a:spcPct val="142857"/>
              </a:lnSpc>
              <a:spcBef>
                <a:spcPts val="1000"/>
              </a:spcBef>
              <a:spcAft>
                <a:spcPts val="0"/>
              </a:spcAft>
              <a:buClr>
                <a:srgbClr val="5F6368"/>
              </a:buClr>
              <a:buSzPts val="1550"/>
              <a:buChar char="●"/>
            </a:pPr>
            <a:r>
              <a:rPr lang="en" sz="1550"/>
              <a:t>The functional paradigm makes state explicit — passing models and state into functions — which is key to performance, reproducibility, and scalability.</a:t>
            </a:r>
            <a:endParaRPr sz="1550">
              <a:solidFill>
                <a:srgbClr val="5F6368"/>
              </a:solidFill>
            </a:endParaRPr>
          </a:p>
          <a:p>
            <a:pPr indent="-327025" lvl="0" marL="457200" rtl="0" algn="l">
              <a:lnSpc>
                <a:spcPct val="142857"/>
              </a:lnSpc>
              <a:spcBef>
                <a:spcPts val="1000"/>
              </a:spcBef>
              <a:spcAft>
                <a:spcPts val="1000"/>
              </a:spcAft>
              <a:buClr>
                <a:srgbClr val="5F6368"/>
              </a:buClr>
              <a:buSzPts val="1550"/>
              <a:buFont typeface="Google Sans Text"/>
              <a:buChar char="●"/>
            </a:pPr>
            <a:r>
              <a:rPr lang="en" sz="1550">
                <a:solidFill>
                  <a:srgbClr val="5F6368"/>
                </a:solidFill>
              </a:rPr>
              <a:t>JAX supports compiler-driven </a:t>
            </a:r>
            <a:r>
              <a:rPr b="1" lang="en" sz="1550">
                <a:solidFill>
                  <a:srgbClr val="5F6368"/>
                </a:solidFill>
              </a:rPr>
              <a:t>parallelism</a:t>
            </a:r>
            <a:r>
              <a:rPr lang="en" sz="1550">
                <a:solidFill>
                  <a:srgbClr val="5F6368"/>
                </a:solidFill>
              </a:rPr>
              <a:t> for unparalleled scaling.</a:t>
            </a:r>
            <a:endParaRPr sz="2300">
              <a:solidFill>
                <a:srgbClr val="5F6368"/>
              </a:solidFill>
            </a:endParaRPr>
          </a:p>
        </p:txBody>
      </p:sp>
      <p:sp>
        <p:nvSpPr>
          <p:cNvPr id="1016" name="Google Shape;1016;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The Full Workflow</a:t>
            </a:r>
            <a:endParaRPr/>
          </a:p>
        </p:txBody>
      </p:sp>
      <p:pic>
        <p:nvPicPr>
          <p:cNvPr id="1017" name="Google Shape;1017;p105"/>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06"/>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023" name="Google Shape;1023;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24" name="Google Shape;1024;p106"/>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962775"/>
            <a:ext cx="6743400" cy="39909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Performance: NNX versus PyTorch</a:t>
            </a:r>
            <a:br>
              <a:rPr b="1" lang="en" sz="1550">
                <a:solidFill>
                  <a:srgbClr val="1A1C1E"/>
                </a:solidFill>
                <a:highlight>
                  <a:srgbClr val="FFFFFF"/>
                </a:highlight>
                <a:latin typeface="Google Sans Text"/>
                <a:ea typeface="Google Sans Text"/>
                <a:cs typeface="Google Sans Text"/>
                <a:sym typeface="Google Sans Text"/>
              </a:rPr>
            </a:br>
            <a:r>
              <a:rPr lang="en" sz="1550">
                <a:solidFill>
                  <a:srgbClr val="1A1C1E"/>
                </a:solidFill>
                <a:highlight>
                  <a:srgbClr val="FFFFFF"/>
                </a:highlight>
                <a:latin typeface="Google Sans Text"/>
                <a:ea typeface="Google Sans Text"/>
                <a:cs typeface="Google Sans Text"/>
                <a:sym typeface="Google Sans Text"/>
              </a:rPr>
              <a:t>Colab CPU Instance:</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40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PyTorch:</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pt_batch(W,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82.2 ms ± 18.8 ms per loop</a:t>
            </a:r>
            <a:endParaRPr sz="15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1A1C1E"/>
              </a:buClr>
              <a:buSzPts val="1050"/>
              <a:buFont typeface="Google Sans Text"/>
              <a:buChar char="●"/>
            </a:pPr>
            <a:r>
              <a:rPr b="1" lang="en" sz="1550">
                <a:solidFill>
                  <a:srgbClr val="1A1C1E"/>
                </a:solidFill>
                <a:highlight>
                  <a:srgbClr val="FFFFFF"/>
                </a:highlight>
                <a:latin typeface="Google Sans Text"/>
                <a:ea typeface="Google Sans Text"/>
                <a:cs typeface="Google Sans Text"/>
                <a:sym typeface="Google Sans Text"/>
              </a:rPr>
              <a:t>NNX (after compile):</a:t>
            </a:r>
            <a:r>
              <a:rPr lang="en" sz="1550">
                <a:solidFill>
                  <a:srgbClr val="1A1C1E"/>
                </a:solidFill>
                <a:highlight>
                  <a:srgbClr val="FFFFFF"/>
                </a:highlight>
                <a:latin typeface="Google Sans Text"/>
                <a:ea typeface="Google Sans Text"/>
                <a:cs typeface="Google Sans Text"/>
                <a:sym typeface="Google Sans Text"/>
              </a:rPr>
              <a:t> </a:t>
            </a:r>
            <a:r>
              <a:rPr lang="en" sz="1500">
                <a:solidFill>
                  <a:srgbClr val="1A1C1E"/>
                </a:solidFill>
                <a:highlight>
                  <a:srgbClr val="FFFFFF"/>
                </a:highlight>
                <a:latin typeface="Courier New"/>
                <a:ea typeface="Courier New"/>
                <a:cs typeface="Courier New"/>
                <a:sym typeface="Courier New"/>
              </a:rPr>
              <a:t>nnx_jit_predict(W, b, x)</a:t>
            </a:r>
            <a:br>
              <a:rPr lang="en" sz="1500">
                <a:solidFill>
                  <a:srgbClr val="1A1C1E"/>
                </a:solidFill>
                <a:highlight>
                  <a:srgbClr val="FFFFFF"/>
                </a:highlight>
                <a:latin typeface="Courier New"/>
                <a:ea typeface="Courier New"/>
                <a:cs typeface="Courier New"/>
                <a:sym typeface="Courier New"/>
              </a:rPr>
            </a:br>
            <a:r>
              <a:rPr lang="en" sz="1550">
                <a:solidFill>
                  <a:srgbClr val="1A1C1E"/>
                </a:solidFill>
                <a:highlight>
                  <a:srgbClr val="FFFFFF"/>
                </a:highlight>
                <a:latin typeface="Google Sans Text"/>
                <a:ea typeface="Google Sans Text"/>
                <a:cs typeface="Google Sans Text"/>
                <a:sym typeface="Google Sans Text"/>
              </a:rPr>
              <a:t>37.2 µs ± 1.42 µs per loop</a:t>
            </a:r>
            <a:endParaRPr sz="15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0"/>
              </a:spcAft>
              <a:buNone/>
            </a:pPr>
            <a:r>
              <a:rPr b="1" lang="en" sz="1550">
                <a:solidFill>
                  <a:srgbClr val="1A1C1E"/>
                </a:solidFill>
                <a:highlight>
                  <a:srgbClr val="FFFFFF"/>
                </a:highlight>
                <a:latin typeface="Google Sans Text"/>
                <a:ea typeface="Google Sans Text"/>
                <a:cs typeface="Google Sans Text"/>
                <a:sym typeface="Google Sans Text"/>
              </a:rPr>
              <a:t>~2,200X speedup versus PyTorch</a:t>
            </a:r>
            <a:endParaRPr b="1" sz="1550">
              <a:solidFill>
                <a:srgbClr val="1A1C1E"/>
              </a:solidFill>
              <a:highlight>
                <a:srgbClr val="FFFFFF"/>
              </a:highlight>
              <a:latin typeface="Google Sans Text"/>
              <a:ea typeface="Google Sans Text"/>
              <a:cs typeface="Google Sans Text"/>
              <a:sym typeface="Google Sans Text"/>
            </a:endParaRPr>
          </a:p>
          <a:p>
            <a:pPr indent="0" lvl="0" marL="330200" marR="482600" rtl="0" algn="l">
              <a:lnSpc>
                <a:spcPct val="142857"/>
              </a:lnSpc>
              <a:spcBef>
                <a:spcPts val="1400"/>
              </a:spcBef>
              <a:spcAft>
                <a:spcPts val="0"/>
              </a:spcAft>
              <a:buNone/>
            </a:pPr>
            <a:r>
              <a:rPr lang="en" sz="1550">
                <a:solidFill>
                  <a:srgbClr val="1A1C1E"/>
                </a:solidFill>
                <a:highlight>
                  <a:srgbClr val="FFFFFF"/>
                </a:highlight>
                <a:latin typeface="Google Sans Text"/>
                <a:ea typeface="Google Sans Text"/>
                <a:cs typeface="Google Sans Text"/>
                <a:sym typeface="Google Sans Text"/>
              </a:rPr>
              <a:t>“There’s a sense of tranquility when I nuke my code and rewrite it in JAX. Not only does it become faster, all my horrible code is rewritten better” - Stone Tao (UCSD)</a:t>
            </a:r>
            <a:endParaRPr sz="23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Performance</a:t>
            </a:r>
            <a:endParaRPr/>
          </a:p>
        </p:txBody>
      </p:sp>
      <p:pic>
        <p:nvPicPr>
          <p:cNvPr id="906" name="Google Shape;906;p89"/>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07"/>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30" name="Google Shape;1030;p10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267575"/>
            <a:ext cx="6743400" cy="32310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b="1" lang="en" sz="1850">
                <a:solidFill>
                  <a:srgbClr val="1A1C1E"/>
                </a:solidFill>
                <a:highlight>
                  <a:srgbClr val="FFFFFF"/>
                </a:highlight>
                <a:latin typeface="Google Sans Text"/>
                <a:ea typeface="Google Sans Text"/>
                <a:cs typeface="Google Sans Text"/>
                <a:sym typeface="Google Sans Text"/>
              </a:rPr>
              <a:t>JAX Scalability: Scaling to 50,944 TPUs with JAX</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140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In November 2023, Google used JAX for an extremely large LLM training job</a:t>
            </a:r>
            <a:endParaRPr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b="1" lang="en" sz="1850">
                <a:solidFill>
                  <a:srgbClr val="1A1C1E"/>
                </a:solidFill>
                <a:highlight>
                  <a:srgbClr val="FFFFFF"/>
                </a:highlight>
                <a:latin typeface="Google Sans Text"/>
                <a:ea typeface="Google Sans Text"/>
                <a:cs typeface="Google Sans Text"/>
                <a:sym typeface="Google Sans Text"/>
              </a:rPr>
              <a:t>50,944 Cloud TPU v5e chips</a:t>
            </a:r>
            <a:endParaRPr b="1" sz="1850">
              <a:solidFill>
                <a:srgbClr val="1A1C1E"/>
              </a:solidFill>
              <a:highlight>
                <a:srgbClr val="FFFFFF"/>
              </a:highlight>
              <a:latin typeface="Google Sans Text"/>
              <a:ea typeface="Google Sans Text"/>
              <a:cs typeface="Google Sans Text"/>
              <a:sym typeface="Google Sans Text"/>
            </a:endParaRPr>
          </a:p>
          <a:p>
            <a:pPr indent="-346075" lvl="0" marL="457200" rtl="0" algn="l">
              <a:lnSpc>
                <a:spcPct val="142857"/>
              </a:lnSpc>
              <a:spcBef>
                <a:spcPts val="0"/>
              </a:spcBef>
              <a:spcAft>
                <a:spcPts val="0"/>
              </a:spcAft>
              <a:buClr>
                <a:srgbClr val="1A1C1E"/>
              </a:buClr>
              <a:buSzPts val="1850"/>
              <a:buFont typeface="Google Sans Text"/>
              <a:buChar char="●"/>
            </a:pPr>
            <a:r>
              <a:rPr lang="en" sz="1850">
                <a:solidFill>
                  <a:srgbClr val="1A1C1E"/>
                </a:solidFill>
                <a:highlight>
                  <a:srgbClr val="FFFFFF"/>
                </a:highlight>
                <a:latin typeface="Google Sans Text"/>
                <a:ea typeface="Google Sans Text"/>
                <a:cs typeface="Google Sans Text"/>
                <a:sym typeface="Google Sans Text"/>
              </a:rPr>
              <a:t>Demonstrated </a:t>
            </a:r>
            <a:r>
              <a:rPr b="1" lang="en" sz="1850">
                <a:solidFill>
                  <a:srgbClr val="1A1C1E"/>
                </a:solidFill>
                <a:highlight>
                  <a:srgbClr val="FFFFFF"/>
                </a:highlight>
                <a:latin typeface="Google Sans Text"/>
                <a:ea typeface="Google Sans Text"/>
                <a:cs typeface="Google Sans Text"/>
                <a:sym typeface="Google Sans Text"/>
              </a:rPr>
              <a:t>near-ideal linear scaling</a:t>
            </a:r>
            <a:endParaRPr b="1" sz="1850">
              <a:solidFill>
                <a:srgbClr val="1A1C1E"/>
              </a:solidFill>
              <a:highlight>
                <a:srgbClr val="FFFFFF"/>
              </a:highlight>
              <a:latin typeface="Google Sans Text"/>
              <a:ea typeface="Google Sans Text"/>
              <a:cs typeface="Google Sans Text"/>
              <a:sym typeface="Google Sans Text"/>
            </a:endParaRPr>
          </a:p>
          <a:p>
            <a:pPr indent="0" lvl="0" marL="0" rtl="0" algn="l">
              <a:lnSpc>
                <a:spcPct val="142857"/>
              </a:lnSpc>
              <a:spcBef>
                <a:spcPts val="1100"/>
              </a:spcBef>
              <a:spcAft>
                <a:spcPts val="1400"/>
              </a:spcAft>
              <a:buNone/>
            </a:pPr>
            <a:r>
              <a:rPr lang="en" sz="1850">
                <a:solidFill>
                  <a:srgbClr val="1A1C1E"/>
                </a:solidFill>
                <a:highlight>
                  <a:srgbClr val="FFFFFF"/>
                </a:highlight>
                <a:latin typeface="Google Sans Text"/>
                <a:ea typeface="Google Sans Text"/>
                <a:cs typeface="Google Sans Text"/>
                <a:sym typeface="Google Sans Text"/>
              </a:rPr>
              <a:t>JAX is the foundation for Google's largest models, including </a:t>
            </a:r>
            <a:r>
              <a:rPr b="1" lang="en" sz="1850">
                <a:solidFill>
                  <a:srgbClr val="1A1C1E"/>
                </a:solidFill>
                <a:highlight>
                  <a:srgbClr val="FFFFFF"/>
                </a:highlight>
                <a:latin typeface="Google Sans Text"/>
                <a:ea typeface="Google Sans Text"/>
                <a:cs typeface="Google Sans Text"/>
                <a:sym typeface="Google Sans Text"/>
              </a:rPr>
              <a:t>Gemini, Gemma, Imagen, and Veo</a:t>
            </a:r>
            <a:r>
              <a:rPr lang="en" sz="1850">
                <a:solidFill>
                  <a:srgbClr val="1A1C1E"/>
                </a:solidFill>
                <a:highlight>
                  <a:srgbClr val="FFFFFF"/>
                </a:highlight>
                <a:latin typeface="Google Sans Text"/>
                <a:ea typeface="Google Sans Text"/>
                <a:cs typeface="Google Sans Text"/>
                <a:sym typeface="Google Sans Text"/>
              </a:rPr>
              <a:t>.</a:t>
            </a:r>
            <a:endParaRPr sz="26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Consider JAX?   Scalability</a:t>
            </a:r>
            <a:endParaRPr/>
          </a:p>
        </p:txBody>
      </p:sp>
      <p:pic>
        <p:nvPicPr>
          <p:cNvPr id="913" name="Google Shape;913;p90"/>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txBox="1"/>
          <p:nvPr>
            <p:ph idx="1" type="body"/>
          </p:nvPr>
        </p:nvSpPr>
        <p:spPr>
          <a:xfrm>
            <a:off x="344500" y="1038975"/>
            <a:ext cx="6743400" cy="37122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1A1C1E"/>
                </a:solidFill>
                <a:highlight>
                  <a:srgbClr val="FFFFFF"/>
                </a:highlight>
                <a:latin typeface="Google Sans Text"/>
                <a:ea typeface="Google Sans Text"/>
                <a:cs typeface="Google Sans Text"/>
                <a:sym typeface="Google Sans Text"/>
              </a:rPr>
              <a:t>A curated set of interoperable libraries for high-performance ML research and development.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Core Philosophy:</a:t>
            </a:r>
            <a:r>
              <a:rPr lang="en" sz="1750">
                <a:solidFill>
                  <a:srgbClr val="1A1C1E"/>
                </a:solidFill>
                <a:highlight>
                  <a:srgbClr val="FFFFFF"/>
                </a:highlight>
                <a:latin typeface="Google Sans Text"/>
                <a:ea typeface="Google Sans Text"/>
                <a:cs typeface="Google Sans Text"/>
                <a:sym typeface="Google Sans Text"/>
              </a:rPr>
              <a:t> Achieve Performance, Flexibility, and Scalability using </a:t>
            </a:r>
            <a:r>
              <a:rPr b="1" lang="en" sz="1750">
                <a:solidFill>
                  <a:srgbClr val="1A1C1E"/>
                </a:solidFill>
                <a:highlight>
                  <a:srgbClr val="FFFFFF"/>
                </a:highlight>
                <a:latin typeface="Google Sans Text"/>
                <a:ea typeface="Google Sans Text"/>
                <a:cs typeface="Google Sans Text"/>
                <a:sym typeface="Google Sans Text"/>
              </a:rPr>
              <a:t>function transformations</a:t>
            </a:r>
            <a:r>
              <a:rPr lang="en" sz="1750">
                <a:solidFill>
                  <a:srgbClr val="1A1C1E"/>
                </a:solidFill>
                <a:highlight>
                  <a:srgbClr val="FFFFFF"/>
                </a:highlight>
                <a:latin typeface="Google Sans Text"/>
                <a:ea typeface="Google Sans Text"/>
                <a:cs typeface="Google Sans Text"/>
                <a:sym typeface="Google Sans Text"/>
              </a:rPr>
              <a:t>.</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Engine:</a:t>
            </a:r>
            <a:r>
              <a:rPr lang="en" sz="1750">
                <a:solidFill>
                  <a:srgbClr val="1A1C1E"/>
                </a:solidFill>
                <a:highlight>
                  <a:srgbClr val="FFFFFF"/>
                </a:highlight>
                <a:latin typeface="Google Sans Text"/>
                <a:ea typeface="Google Sans Text"/>
                <a:cs typeface="Google Sans Text"/>
                <a:sym typeface="Google Sans Text"/>
              </a:rPr>
              <a:t> Uses the </a:t>
            </a:r>
            <a:r>
              <a:rPr b="1" lang="en" sz="1750">
                <a:solidFill>
                  <a:srgbClr val="1A1C1E"/>
                </a:solidFill>
                <a:highlight>
                  <a:srgbClr val="FFFFFF"/>
                </a:highlight>
                <a:latin typeface="Google Sans Text"/>
                <a:ea typeface="Google Sans Text"/>
                <a:cs typeface="Google Sans Text"/>
                <a:sym typeface="Google Sans Text"/>
              </a:rPr>
              <a:t>XLA (Accelerated Linear Algebra)</a:t>
            </a:r>
            <a:r>
              <a:rPr lang="en" sz="1750">
                <a:solidFill>
                  <a:srgbClr val="1A1C1E"/>
                </a:solidFill>
                <a:highlight>
                  <a:srgbClr val="FFFFFF"/>
                </a:highlight>
                <a:latin typeface="Google Sans Text"/>
                <a:ea typeface="Google Sans Text"/>
                <a:cs typeface="Google Sans Text"/>
                <a:sym typeface="Google Sans Text"/>
              </a:rPr>
              <a:t> compiler to generate highly optimized code for the target hardware.</a:t>
            </a:r>
            <a:endParaRPr sz="1750">
              <a:solidFill>
                <a:srgbClr val="1A1C1E"/>
              </a:solidFill>
              <a:highlight>
                <a:srgbClr val="FFFFFF"/>
              </a:highlight>
              <a:latin typeface="Google Sans Text"/>
              <a:ea typeface="Google Sans Text"/>
              <a:cs typeface="Google Sans Text"/>
              <a:sym typeface="Google Sans Text"/>
            </a:endParaRPr>
          </a:p>
          <a:p>
            <a:pPr indent="-339725" lvl="0" marL="457200" rtl="0" algn="l">
              <a:lnSpc>
                <a:spcPct val="142857"/>
              </a:lnSpc>
              <a:spcBef>
                <a:spcPts val="0"/>
              </a:spcBef>
              <a:spcAft>
                <a:spcPts val="0"/>
              </a:spcAft>
              <a:buClr>
                <a:srgbClr val="1A1C1E"/>
              </a:buClr>
              <a:buSzPts val="1750"/>
              <a:buFont typeface="Google Sans Text"/>
              <a:buChar char="●"/>
            </a:pPr>
            <a:r>
              <a:rPr b="1" lang="en" sz="1750">
                <a:solidFill>
                  <a:srgbClr val="1A1C1E"/>
                </a:solidFill>
                <a:highlight>
                  <a:srgbClr val="FFFFFF"/>
                </a:highlight>
                <a:latin typeface="Google Sans Text"/>
                <a:ea typeface="Google Sans Text"/>
                <a:cs typeface="Google Sans Text"/>
                <a:sym typeface="Google Sans Text"/>
              </a:rPr>
              <a:t>Portability:</a:t>
            </a:r>
            <a:r>
              <a:rPr lang="en" sz="1750">
                <a:solidFill>
                  <a:srgbClr val="1A1C1E"/>
                </a:solidFill>
                <a:highlight>
                  <a:srgbClr val="FFFFFF"/>
                </a:highlight>
                <a:latin typeface="Google Sans Text"/>
                <a:ea typeface="Google Sans Text"/>
                <a:cs typeface="Google Sans Text"/>
                <a:sym typeface="Google Sans Text"/>
              </a:rPr>
              <a:t> Enables running the same code, often without modification, across </a:t>
            </a:r>
            <a:r>
              <a:rPr b="1" lang="en" sz="1750">
                <a:solidFill>
                  <a:srgbClr val="1A1C1E"/>
                </a:solidFill>
                <a:highlight>
                  <a:srgbClr val="FFFFFF"/>
                </a:highlight>
                <a:latin typeface="Google Sans Text"/>
                <a:ea typeface="Google Sans Text"/>
                <a:cs typeface="Google Sans Text"/>
                <a:sym typeface="Google Sans Text"/>
              </a:rPr>
              <a:t>CPUs, GPUs, and TPUs</a:t>
            </a:r>
            <a:r>
              <a:rPr lang="en" sz="1750">
                <a:solidFill>
                  <a:srgbClr val="1A1C1E"/>
                </a:solidFill>
                <a:highlight>
                  <a:srgbClr val="FFFFFF"/>
                </a:highlight>
                <a:latin typeface="Google Sans Text"/>
                <a:ea typeface="Google Sans Text"/>
                <a:cs typeface="Google Sans Text"/>
                <a:sym typeface="Google Sans Text"/>
              </a:rPr>
              <a:t>.</a:t>
            </a:r>
            <a:endParaRPr sz="2500"/>
          </a:p>
        </p:txBody>
      </p:sp>
      <p:sp>
        <p:nvSpPr>
          <p:cNvPr id="919" name="Google Shape;919;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the JAX AI Stack?</a:t>
            </a:r>
            <a:endParaRPr/>
          </a:p>
        </p:txBody>
      </p:sp>
      <p:pic>
        <p:nvPicPr>
          <p:cNvPr id="920" name="Google Shape;920;p91"/>
          <p:cNvPicPr preferRelativeResize="0"/>
          <p:nvPr/>
        </p:nvPicPr>
        <p:blipFill>
          <a:blip r:embed="rId3">
            <a:alphaModFix/>
          </a:blip>
          <a:stretch>
            <a:fillRect/>
          </a:stretch>
        </p:blipFill>
        <p:spPr>
          <a:xfrm>
            <a:off x="7451200" y="1887975"/>
            <a:ext cx="1166900" cy="1321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Full Stack: A Modular, Layered Design</a:t>
            </a:r>
            <a:endParaRPr/>
          </a:p>
        </p:txBody>
      </p:sp>
      <p:graphicFrame>
        <p:nvGraphicFramePr>
          <p:cNvPr id="926" name="Google Shape;926;p92"/>
          <p:cNvGraphicFramePr/>
          <p:nvPr/>
        </p:nvGraphicFramePr>
        <p:xfrm>
          <a:off x="5323150" y="2005825"/>
          <a:ext cx="3000000" cy="3000000"/>
        </p:xfrm>
        <a:graphic>
          <a:graphicData uri="http://schemas.openxmlformats.org/drawingml/2006/table">
            <a:tbl>
              <a:tblPr>
                <a:noFill/>
                <a:tableStyleId>{3AD8D06F-2229-428D-90C9-672EB5476A4F}</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927" name="Google Shape;927;p92"/>
          <p:cNvSpPr txBox="1"/>
          <p:nvPr>
            <p:ph idx="1" type="body"/>
          </p:nvPr>
        </p:nvSpPr>
        <p:spPr>
          <a:xfrm>
            <a:off x="344500" y="875675"/>
            <a:ext cx="4776900" cy="3855000"/>
          </a:xfrm>
          <a:prstGeom prst="rect">
            <a:avLst/>
          </a:prstGeom>
        </p:spPr>
        <p:txBody>
          <a:bodyPr anchorCtr="0" anchor="t" bIns="91425" lIns="91425" spcFirstLastPara="1" rIns="91425" wrap="square" tIns="91425">
            <a:spAutoFit/>
          </a:bodyPr>
          <a:lstStyle/>
          <a:p>
            <a:pPr indent="-393700" lvl="0" marL="457200" rtl="0" algn="l">
              <a:lnSpc>
                <a:spcPct val="115000"/>
              </a:lnSpc>
              <a:spcBef>
                <a:spcPts val="0"/>
              </a:spcBef>
              <a:spcAft>
                <a:spcPts val="0"/>
              </a:spcAft>
              <a:buSzPts val="2600"/>
              <a:buChar char="●"/>
            </a:pPr>
            <a:r>
              <a:rPr b="1" lang="en" sz="1850">
                <a:solidFill>
                  <a:srgbClr val="1A1C1E"/>
                </a:solidFill>
                <a:latin typeface="Google Sans Text"/>
                <a:ea typeface="Google Sans Text"/>
                <a:cs typeface="Google Sans Text"/>
                <a:sym typeface="Google Sans Text"/>
              </a:rPr>
              <a:t>Grain: </a:t>
            </a:r>
            <a:r>
              <a:rPr lang="en" sz="1850">
                <a:solidFill>
                  <a:srgbClr val="1A1C1E"/>
                </a:solidFill>
                <a:latin typeface="Google Sans Text"/>
                <a:ea typeface="Google Sans Text"/>
                <a:cs typeface="Google Sans Text"/>
                <a:sym typeface="Google Sans Text"/>
              </a:rPr>
              <a:t>Data Loading (optional)</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Flax NNX: </a:t>
            </a:r>
            <a:r>
              <a:rPr lang="en" sz="1850">
                <a:solidFill>
                  <a:srgbClr val="1A1C1E"/>
                </a:solidFill>
                <a:latin typeface="Google Sans Text"/>
                <a:ea typeface="Google Sans Text"/>
                <a:cs typeface="Google Sans Text"/>
                <a:sym typeface="Google Sans Text"/>
              </a:rPr>
              <a:t>Neural Networks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Optax: </a:t>
            </a:r>
            <a:r>
              <a:rPr lang="en" sz="1850">
                <a:solidFill>
                  <a:srgbClr val="1A1C1E"/>
                </a:solidFill>
                <a:latin typeface="Google Sans Text"/>
                <a:ea typeface="Google Sans Text"/>
                <a:cs typeface="Google Sans Text"/>
                <a:sym typeface="Google Sans Text"/>
              </a:rPr>
              <a:t>Optimizers</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Orbax: </a:t>
            </a:r>
            <a:r>
              <a:rPr lang="en" sz="1850">
                <a:solidFill>
                  <a:srgbClr val="1A1C1E"/>
                </a:solidFill>
                <a:latin typeface="Google Sans Text"/>
                <a:ea typeface="Google Sans Text"/>
                <a:cs typeface="Google Sans Text"/>
                <a:sym typeface="Google Sans Text"/>
              </a:rPr>
              <a:t>Checkpointing</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0"/>
              </a:spcAft>
              <a:buSzPts val="2600"/>
              <a:buChar char="●"/>
            </a:pPr>
            <a:r>
              <a:rPr b="1" lang="en" sz="1850">
                <a:solidFill>
                  <a:srgbClr val="1A1C1E"/>
                </a:solidFill>
                <a:latin typeface="Google Sans Text"/>
                <a:ea typeface="Google Sans Text"/>
                <a:cs typeface="Google Sans Text"/>
                <a:sym typeface="Google Sans Text"/>
              </a:rPr>
              <a:t>JAX: </a:t>
            </a:r>
            <a:r>
              <a:rPr lang="en" sz="1850">
                <a:solidFill>
                  <a:srgbClr val="1A1C1E"/>
                </a:solidFill>
                <a:latin typeface="Google Sans Text"/>
                <a:ea typeface="Google Sans Text"/>
                <a:cs typeface="Google Sans Text"/>
                <a:sym typeface="Google Sans Text"/>
              </a:rPr>
              <a:t>Function Transformations &amp; NumPy API</a:t>
            </a:r>
            <a:endParaRPr sz="1850">
              <a:solidFill>
                <a:srgbClr val="1A1C1E"/>
              </a:solidFill>
              <a:latin typeface="Google Sans Text"/>
              <a:ea typeface="Google Sans Text"/>
              <a:cs typeface="Google Sans Text"/>
              <a:sym typeface="Google Sans Text"/>
            </a:endParaRPr>
          </a:p>
          <a:p>
            <a:pPr indent="-393700" lvl="0" marL="457200" rtl="0" algn="l">
              <a:lnSpc>
                <a:spcPct val="115000"/>
              </a:lnSpc>
              <a:spcBef>
                <a:spcPts val="1000"/>
              </a:spcBef>
              <a:spcAft>
                <a:spcPts val="1000"/>
              </a:spcAft>
              <a:buSzPts val="2600"/>
              <a:buChar char="●"/>
            </a:pPr>
            <a:r>
              <a:rPr b="1" lang="en" sz="1850">
                <a:solidFill>
                  <a:srgbClr val="1A1C1E"/>
                </a:solidFill>
                <a:latin typeface="Google Sans Text"/>
                <a:ea typeface="Google Sans Text"/>
                <a:cs typeface="Google Sans Text"/>
                <a:sym typeface="Google Sans Text"/>
              </a:rPr>
              <a:t>XLA: </a:t>
            </a:r>
            <a:r>
              <a:rPr lang="en" sz="1850">
                <a:solidFill>
                  <a:srgbClr val="1A1C1E"/>
                </a:solidFill>
                <a:latin typeface="Google Sans Text"/>
                <a:ea typeface="Google Sans Text"/>
                <a:cs typeface="Google Sans Text"/>
                <a:sym typeface="Google Sans Text"/>
              </a:rPr>
              <a:t>Compiler</a:t>
            </a:r>
            <a:endParaRPr sz="2600"/>
          </a:p>
        </p:txBody>
      </p:sp>
      <p:sp>
        <p:nvSpPr>
          <p:cNvPr id="928" name="Google Shape;928;p92"/>
          <p:cNvSpPr/>
          <p:nvPr/>
        </p:nvSpPr>
        <p:spPr>
          <a:xfrm>
            <a:off x="5327475" y="1309075"/>
            <a:ext cx="1221000" cy="696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Grain</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93"/>
          <p:cNvSpPr txBox="1"/>
          <p:nvPr>
            <p:ph idx="1" type="body"/>
          </p:nvPr>
        </p:nvSpPr>
        <p:spPr>
          <a:xfrm>
            <a:off x="344500" y="1038975"/>
            <a:ext cx="6743400" cy="3874200"/>
          </a:xfrm>
          <a:prstGeom prst="rect">
            <a:avLst/>
          </a:prstGeom>
        </p:spPr>
        <p:txBody>
          <a:bodyPr anchorCtr="0" anchor="t" bIns="91425" lIns="91425" spcFirstLastPara="1" rIns="91425" wrap="square" tIns="91425">
            <a:spAutoFit/>
          </a:bodyPr>
          <a:lstStyle/>
          <a:p>
            <a:pPr indent="-295275" lvl="0" marL="457200" rtl="0" algn="l">
              <a:lnSpc>
                <a:spcPct val="142857"/>
              </a:lnSpc>
              <a:spcBef>
                <a:spcPts val="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JAX:</a:t>
            </a:r>
            <a:r>
              <a:rPr lang="en" sz="1350">
                <a:solidFill>
                  <a:srgbClr val="1A1C1E"/>
                </a:solidFill>
                <a:highlight>
                  <a:srgbClr val="FFFFFF"/>
                </a:highlight>
                <a:latin typeface="Google Sans Text"/>
                <a:ea typeface="Google Sans Text"/>
                <a:cs typeface="Google Sans Text"/>
                <a:sym typeface="Google Sans Text"/>
              </a:rPr>
              <a:t> The foundation. Provides a NumPy-like API and the core function transformations (</a:t>
            </a:r>
            <a:r>
              <a:rPr lang="en" sz="1300">
                <a:solidFill>
                  <a:srgbClr val="1A1C1E"/>
                </a:solidFill>
                <a:highlight>
                  <a:srgbClr val="FFFFFF"/>
                </a:highlight>
                <a:latin typeface="Courier New"/>
                <a:ea typeface="Courier New"/>
                <a:cs typeface="Courier New"/>
                <a:sym typeface="Courier New"/>
              </a:rPr>
              <a:t>jit</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grad</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vmap</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Flax NNX:</a:t>
            </a:r>
            <a:r>
              <a:rPr lang="en" sz="1350">
                <a:solidFill>
                  <a:srgbClr val="1A1C1E"/>
                </a:solidFill>
                <a:highlight>
                  <a:srgbClr val="FFFFFF"/>
                </a:highlight>
                <a:latin typeface="Google Sans Text"/>
                <a:ea typeface="Google Sans Text"/>
                <a:cs typeface="Google Sans Text"/>
                <a:sym typeface="Google Sans Text"/>
              </a:rPr>
              <a:t> The model builder. A Pythonic neural network library, analogous to </a:t>
            </a:r>
            <a:r>
              <a:rPr lang="en" sz="1300">
                <a:solidFill>
                  <a:srgbClr val="1A1C1E"/>
                </a:solidFill>
                <a:highlight>
                  <a:srgbClr val="FFFFFF"/>
                </a:highlight>
                <a:latin typeface="Courier New"/>
                <a:ea typeface="Courier New"/>
                <a:cs typeface="Courier New"/>
                <a:sym typeface="Courier New"/>
              </a:rPr>
              <a:t>torch.nn.Module</a:t>
            </a:r>
            <a:r>
              <a:rPr lang="en" sz="1350">
                <a:solidFill>
                  <a:srgbClr val="1A1C1E"/>
                </a:solidFill>
                <a:highlight>
                  <a:srgbClr val="FFFFFF"/>
                </a:highlight>
                <a:latin typeface="Google Sans Text"/>
                <a:ea typeface="Google Sans Text"/>
                <a:cs typeface="Google Sans Text"/>
                <a:sym typeface="Google Sans Text"/>
              </a:rPr>
              <a:t>, for defining models.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Optax:</a:t>
            </a:r>
            <a:r>
              <a:rPr lang="en" sz="1350">
                <a:solidFill>
                  <a:srgbClr val="1A1C1E"/>
                </a:solidFill>
                <a:highlight>
                  <a:srgbClr val="FFFFFF"/>
                </a:highlight>
                <a:latin typeface="Google Sans Text"/>
                <a:ea typeface="Google Sans Text"/>
                <a:cs typeface="Google Sans Text"/>
                <a:sym typeface="Google Sans Text"/>
              </a:rPr>
              <a:t> The optimizer. A library for gradient processing and optimization, analogous to </a:t>
            </a:r>
            <a:r>
              <a:rPr lang="en" sz="1300">
                <a:solidFill>
                  <a:srgbClr val="1A1C1E"/>
                </a:solidFill>
                <a:highlight>
                  <a:srgbClr val="FFFFFF"/>
                </a:highlight>
                <a:latin typeface="Courier New"/>
                <a:ea typeface="Courier New"/>
                <a:cs typeface="Courier New"/>
                <a:sym typeface="Courier New"/>
              </a:rPr>
              <a:t>torch.optim</a:t>
            </a:r>
            <a:r>
              <a:rPr lang="en" sz="1350">
                <a:solidFill>
                  <a:srgbClr val="1A1C1E"/>
                </a:solidFill>
                <a:highlight>
                  <a:srgbClr val="FFFFFF"/>
                </a:highlight>
                <a:latin typeface="Google Sans Text"/>
                <a:ea typeface="Google Sans Text"/>
                <a:cs typeface="Google Sans Text"/>
                <a:sym typeface="Google Sans Text"/>
              </a:rPr>
              <a:t>.</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Orbax:</a:t>
            </a:r>
            <a:r>
              <a:rPr lang="en" sz="1350">
                <a:solidFill>
                  <a:srgbClr val="1A1C1E"/>
                </a:solidFill>
                <a:highlight>
                  <a:srgbClr val="FFFFFF"/>
                </a:highlight>
                <a:latin typeface="Google Sans Text"/>
                <a:ea typeface="Google Sans Text"/>
                <a:cs typeface="Google Sans Text"/>
                <a:sym typeface="Google Sans Text"/>
              </a:rPr>
              <a:t> The checkpointer. A library for saving and restoring training state (</a:t>
            </a:r>
            <a:r>
              <a:rPr lang="en" sz="1300">
                <a:solidFill>
                  <a:srgbClr val="1A1C1E"/>
                </a:solidFill>
                <a:highlight>
                  <a:srgbClr val="FFFFFF"/>
                </a:highlight>
                <a:latin typeface="Courier New"/>
                <a:ea typeface="Courier New"/>
                <a:cs typeface="Courier New"/>
                <a:sym typeface="Courier New"/>
              </a:rPr>
              <a:t>model params</a:t>
            </a:r>
            <a:r>
              <a:rPr lang="en" sz="1350">
                <a:solidFill>
                  <a:srgbClr val="1A1C1E"/>
                </a:solidFill>
                <a:highlight>
                  <a:srgbClr val="FFFFFF"/>
                </a:highlight>
                <a:latin typeface="Google Sans Text"/>
                <a:ea typeface="Google Sans Text"/>
                <a:cs typeface="Google Sans Text"/>
                <a:sym typeface="Google Sans Text"/>
              </a:rPr>
              <a:t>, </a:t>
            </a:r>
            <a:r>
              <a:rPr lang="en" sz="1300">
                <a:solidFill>
                  <a:srgbClr val="1A1C1E"/>
                </a:solidFill>
                <a:highlight>
                  <a:srgbClr val="FFFFFF"/>
                </a:highlight>
                <a:latin typeface="Courier New"/>
                <a:ea typeface="Courier New"/>
                <a:cs typeface="Courier New"/>
                <a:sym typeface="Courier New"/>
              </a:rPr>
              <a:t>optimizer state</a:t>
            </a:r>
            <a:r>
              <a:rPr lang="en" sz="1350">
                <a:solidFill>
                  <a:srgbClr val="1A1C1E"/>
                </a:solidFill>
                <a:highlight>
                  <a:srgbClr val="FFFFFF"/>
                </a:highlight>
                <a:latin typeface="Google Sans Text"/>
                <a:ea typeface="Google Sans Text"/>
                <a:cs typeface="Google Sans Text"/>
                <a:sym typeface="Google Sans Text"/>
              </a:rPr>
              <a:t>), analogous to </a:t>
            </a:r>
            <a:r>
              <a:rPr lang="en" sz="1300">
                <a:solidFill>
                  <a:srgbClr val="1A1C1E"/>
                </a:solidFill>
                <a:highlight>
                  <a:srgbClr val="FFFFFF"/>
                </a:highlight>
                <a:latin typeface="Courier New"/>
                <a:ea typeface="Courier New"/>
                <a:cs typeface="Courier New"/>
                <a:sym typeface="Courier New"/>
              </a:rPr>
              <a:t>torch.save</a:t>
            </a:r>
            <a:r>
              <a:rPr lang="en" sz="1350">
                <a:solidFill>
                  <a:srgbClr val="1A1C1E"/>
                </a:solidFill>
                <a:highlight>
                  <a:srgbClr val="FFFFFF"/>
                </a:highlight>
                <a:latin typeface="Google Sans Text"/>
                <a:ea typeface="Google Sans Text"/>
                <a:cs typeface="Google Sans Text"/>
                <a:sym typeface="Google Sans Text"/>
              </a:rPr>
              <a:t> and </a:t>
            </a:r>
            <a:r>
              <a:rPr lang="en" sz="1300">
                <a:solidFill>
                  <a:srgbClr val="1A1C1E"/>
                </a:solidFill>
                <a:highlight>
                  <a:srgbClr val="FFFFFF"/>
                </a:highlight>
                <a:latin typeface="Courier New"/>
                <a:ea typeface="Courier New"/>
                <a:cs typeface="Courier New"/>
                <a:sym typeface="Courier New"/>
              </a:rPr>
              <a:t>torch.load</a:t>
            </a:r>
            <a:r>
              <a:rPr lang="en" sz="1350">
                <a:solidFill>
                  <a:srgbClr val="1A1C1E"/>
                </a:solidFill>
                <a:highlight>
                  <a:srgbClr val="FFFFFF"/>
                </a:highlight>
                <a:latin typeface="Google Sans Text"/>
                <a:ea typeface="Google Sans Text"/>
                <a:cs typeface="Google Sans Text"/>
                <a:sym typeface="Google Sans Text"/>
              </a:rPr>
              <a:t> but built for distributed systems.</a:t>
            </a:r>
            <a:endParaRPr sz="1350">
              <a:solidFill>
                <a:srgbClr val="1A1C1E"/>
              </a:solidFill>
              <a:highlight>
                <a:srgbClr val="FFFFFF"/>
              </a:highlight>
              <a:latin typeface="Google Sans Text"/>
              <a:ea typeface="Google Sans Text"/>
              <a:cs typeface="Google Sans Text"/>
              <a:sym typeface="Google Sans Text"/>
            </a:endParaRPr>
          </a:p>
          <a:p>
            <a:pPr indent="-295275" lvl="0" marL="457200" rtl="0" algn="l">
              <a:lnSpc>
                <a:spcPct val="142857"/>
              </a:lnSpc>
              <a:spcBef>
                <a:spcPts val="1000"/>
              </a:spcBef>
              <a:spcAft>
                <a:spcPts val="1000"/>
              </a:spcAft>
              <a:buClr>
                <a:srgbClr val="1A1C1E"/>
              </a:buClr>
              <a:buSzPts val="1050"/>
              <a:buFont typeface="Google Sans Text"/>
              <a:buChar char="●"/>
            </a:pPr>
            <a:r>
              <a:rPr b="1" lang="en" sz="1350">
                <a:solidFill>
                  <a:srgbClr val="1A1C1E"/>
                </a:solidFill>
                <a:highlight>
                  <a:srgbClr val="FFFFFF"/>
                </a:highlight>
                <a:latin typeface="Google Sans Text"/>
                <a:ea typeface="Google Sans Text"/>
                <a:cs typeface="Google Sans Text"/>
                <a:sym typeface="Google Sans Text"/>
              </a:rPr>
              <a:t>Grain:</a:t>
            </a:r>
            <a:r>
              <a:rPr lang="en" sz="1350">
                <a:solidFill>
                  <a:srgbClr val="1A1C1E"/>
                </a:solidFill>
                <a:highlight>
                  <a:srgbClr val="FFFFFF"/>
                </a:highlight>
                <a:latin typeface="Google Sans Text"/>
                <a:ea typeface="Google Sans Text"/>
                <a:cs typeface="Google Sans Text"/>
                <a:sym typeface="Google Sans Text"/>
              </a:rPr>
              <a:t> The data loader. A high-performance, deterministic data loading library, analogous to </a:t>
            </a:r>
            <a:r>
              <a:rPr lang="en" sz="1300">
                <a:solidFill>
                  <a:srgbClr val="1A1C1E"/>
                </a:solidFill>
                <a:highlight>
                  <a:srgbClr val="FFFFFF"/>
                </a:highlight>
                <a:latin typeface="Courier New"/>
                <a:ea typeface="Courier New"/>
                <a:cs typeface="Courier New"/>
                <a:sym typeface="Courier New"/>
              </a:rPr>
              <a:t>torch.utils.data.DataLoader</a:t>
            </a:r>
            <a:endParaRPr sz="2100"/>
          </a:p>
        </p:txBody>
      </p:sp>
      <p:sp>
        <p:nvSpPr>
          <p:cNvPr id="934" name="Google Shape;934;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Roles of the Core Libraries</a:t>
            </a:r>
            <a:endParaRPr/>
          </a:p>
        </p:txBody>
      </p:sp>
      <p:pic>
        <p:nvPicPr>
          <p:cNvPr id="935" name="Google Shape;935;p93"/>
          <p:cNvPicPr preferRelativeResize="0"/>
          <p:nvPr/>
        </p:nvPicPr>
        <p:blipFill>
          <a:blip r:embed="rId3">
            <a:alphaModFix/>
          </a:blip>
          <a:stretch>
            <a:fillRect/>
          </a:stretch>
        </p:blipFill>
        <p:spPr>
          <a:xfrm>
            <a:off x="8141500" y="2151925"/>
            <a:ext cx="933800" cy="105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94"/>
          <p:cNvSpPr txBox="1"/>
          <p:nvPr>
            <p:ph idx="1" type="body"/>
          </p:nvPr>
        </p:nvSpPr>
        <p:spPr>
          <a:xfrm>
            <a:off x="344500" y="1419975"/>
            <a:ext cx="7217700" cy="30837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50">
                <a:solidFill>
                  <a:srgbClr val="5F6368"/>
                </a:solidFill>
                <a:highlight>
                  <a:srgbClr val="FFFFFF"/>
                </a:highlight>
              </a:rPr>
              <a:t>JAX's power comes from wrapping Python functions in transformations that change </a:t>
            </a:r>
            <a:r>
              <a:rPr i="1" lang="en" sz="1750">
                <a:solidFill>
                  <a:srgbClr val="5F6368"/>
                </a:solidFill>
                <a:highlight>
                  <a:srgbClr val="FFFFFF"/>
                </a:highlight>
              </a:rPr>
              <a:t>how</a:t>
            </a:r>
            <a:r>
              <a:rPr lang="en" sz="1750">
                <a:solidFill>
                  <a:srgbClr val="5F6368"/>
                </a:solidFill>
                <a:highlight>
                  <a:srgbClr val="FFFFFF"/>
                </a:highlight>
              </a:rPr>
              <a:t> they execute.</a:t>
            </a:r>
            <a:endParaRPr sz="1750">
              <a:solidFill>
                <a:srgbClr val="5F6368"/>
              </a:solidFill>
              <a:highlight>
                <a:srgbClr val="FFFFFF"/>
              </a:highlight>
            </a:endParaRPr>
          </a:p>
          <a:p>
            <a:pPr indent="-295275" lvl="0" marL="457200" rtl="0" algn="l">
              <a:lnSpc>
                <a:spcPct val="142857"/>
              </a:lnSpc>
              <a:spcBef>
                <a:spcPts val="140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jax.jit()</a:t>
            </a:r>
            <a:r>
              <a:rPr lang="en" sz="1750">
                <a:solidFill>
                  <a:srgbClr val="5F6368"/>
                </a:solidFill>
                <a:highlight>
                  <a:srgbClr val="FFFFFF"/>
                </a:highlight>
              </a:rPr>
              <a:t> -&gt; </a:t>
            </a:r>
            <a:r>
              <a:rPr b="1" lang="en" sz="1750">
                <a:solidFill>
                  <a:srgbClr val="5F6368"/>
                </a:solidFill>
                <a:highlight>
                  <a:srgbClr val="FFFFFF"/>
                </a:highlight>
              </a:rPr>
              <a:t>Compiles</a:t>
            </a:r>
            <a:r>
              <a:rPr lang="en" sz="1750">
                <a:solidFill>
                  <a:srgbClr val="5F6368"/>
                </a:solidFill>
                <a:highlight>
                  <a:srgbClr val="FFFFFF"/>
                </a:highlight>
              </a:rPr>
              <a:t> the function with XLA for high speed.</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jax.grad()</a:t>
            </a:r>
            <a:r>
              <a:rPr lang="en" sz="1750">
                <a:solidFill>
                  <a:srgbClr val="5F6368"/>
                </a:solidFill>
                <a:highlight>
                  <a:srgbClr val="FFFFFF"/>
                </a:highlight>
              </a:rPr>
              <a:t> -&gt; Creates a new function that computes </a:t>
            </a:r>
            <a:r>
              <a:rPr b="1" lang="en" sz="1750">
                <a:solidFill>
                  <a:srgbClr val="5F6368"/>
                </a:solidFill>
                <a:highlight>
                  <a:srgbClr val="FFFFFF"/>
                </a:highlight>
              </a:rPr>
              <a:t>gradients</a:t>
            </a:r>
            <a:r>
              <a:rPr lang="en" sz="1750">
                <a:solidFill>
                  <a:srgbClr val="5F6368"/>
                </a:solidFill>
                <a:highlight>
                  <a:srgbClr val="FFFFFF"/>
                </a:highlight>
              </a:rPr>
              <a:t>.</a:t>
            </a:r>
            <a:endParaRPr sz="1750">
              <a:solidFill>
                <a:srgbClr val="5F6368"/>
              </a:solidFill>
              <a:highlight>
                <a:srgbClr val="FFFFFF"/>
              </a:highlight>
            </a:endParaRPr>
          </a:p>
          <a:p>
            <a:pPr indent="-295275" lvl="0" marL="457200" rtl="0" algn="l">
              <a:lnSpc>
                <a:spcPct val="142857"/>
              </a:lnSpc>
              <a:spcBef>
                <a:spcPts val="0"/>
              </a:spcBef>
              <a:spcAft>
                <a:spcPts val="0"/>
              </a:spcAft>
              <a:buClr>
                <a:srgbClr val="5F6368"/>
              </a:buClr>
              <a:buSzPts val="1050"/>
              <a:buFont typeface="Google Sans Text"/>
              <a:buChar char="●"/>
            </a:pPr>
            <a:r>
              <a:rPr lang="en" sz="1700">
                <a:solidFill>
                  <a:srgbClr val="5F6368"/>
                </a:solidFill>
                <a:highlight>
                  <a:srgbClr val="FFFFFF"/>
                </a:highlight>
                <a:latin typeface="Courier"/>
                <a:ea typeface="Courier"/>
                <a:cs typeface="Courier"/>
                <a:sym typeface="Courier"/>
              </a:rPr>
              <a:t>jax.vmap()</a:t>
            </a:r>
            <a:r>
              <a:rPr lang="en" sz="1750">
                <a:solidFill>
                  <a:srgbClr val="5F6368"/>
                </a:solidFill>
                <a:highlight>
                  <a:srgbClr val="FFFFFF"/>
                </a:highlight>
              </a:rPr>
              <a:t> -&gt; </a:t>
            </a:r>
            <a:r>
              <a:rPr b="1" lang="en" sz="1750">
                <a:solidFill>
                  <a:srgbClr val="5F6368"/>
                </a:solidFill>
                <a:highlight>
                  <a:srgbClr val="FFFFFF"/>
                </a:highlight>
              </a:rPr>
              <a:t>Vectorizes</a:t>
            </a:r>
            <a:r>
              <a:rPr lang="en" sz="1750">
                <a:solidFill>
                  <a:srgbClr val="5F6368"/>
                </a:solidFill>
                <a:highlight>
                  <a:srgbClr val="FFFFFF"/>
                </a:highlight>
              </a:rPr>
              <a:t> or "auto-batches" the function.</a:t>
            </a:r>
            <a:endParaRPr sz="1750">
              <a:solidFill>
                <a:srgbClr val="5F6368"/>
              </a:solidFill>
              <a:highlight>
                <a:srgbClr val="FFFFFF"/>
              </a:highlight>
            </a:endParaRPr>
          </a:p>
          <a:p>
            <a:pPr indent="0" lvl="0" marL="0" rtl="0" algn="l">
              <a:lnSpc>
                <a:spcPct val="142857"/>
              </a:lnSpc>
              <a:spcBef>
                <a:spcPts val="1100"/>
              </a:spcBef>
              <a:spcAft>
                <a:spcPts val="1400"/>
              </a:spcAft>
              <a:buNone/>
            </a:pPr>
            <a:r>
              <a:rPr lang="en" sz="1750">
                <a:solidFill>
                  <a:srgbClr val="5F6368"/>
                </a:solidFill>
                <a:highlight>
                  <a:srgbClr val="FFFFFF"/>
                </a:highlight>
              </a:rPr>
              <a:t>These transformations can be arbitrarily composed, e.g., </a:t>
            </a:r>
            <a:r>
              <a:rPr lang="en" sz="1700">
                <a:solidFill>
                  <a:srgbClr val="5F6368"/>
                </a:solidFill>
                <a:highlight>
                  <a:srgbClr val="FFFFFF"/>
                </a:highlight>
                <a:latin typeface="Courier"/>
                <a:ea typeface="Courier"/>
                <a:cs typeface="Courier"/>
                <a:sym typeface="Courier"/>
              </a:rPr>
              <a:t>jax.jit(jax.grad(loss_fn))</a:t>
            </a:r>
            <a:r>
              <a:rPr lang="en" sz="1750">
                <a:solidFill>
                  <a:srgbClr val="5F6368"/>
                </a:solidFill>
                <a:highlight>
                  <a:srgbClr val="FFFFFF"/>
                </a:highlight>
              </a:rPr>
              <a:t>.</a:t>
            </a:r>
            <a:endParaRPr sz="2500">
              <a:solidFill>
                <a:srgbClr val="5F6368"/>
              </a:solidFill>
            </a:endParaRPr>
          </a:p>
        </p:txBody>
      </p:sp>
      <p:sp>
        <p:nvSpPr>
          <p:cNvPr id="941" name="Google Shape;941;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JAX Engine: Composable Function Transformations</a:t>
            </a:r>
            <a:endParaRPr/>
          </a:p>
        </p:txBody>
      </p:sp>
      <p:pic>
        <p:nvPicPr>
          <p:cNvPr id="942" name="Google Shape;942;p94"/>
          <p:cNvPicPr preferRelativeResize="0"/>
          <p:nvPr/>
        </p:nvPicPr>
        <p:blipFill>
          <a:blip r:embed="rId3">
            <a:alphaModFix/>
          </a:blip>
          <a:stretch>
            <a:fillRect/>
          </a:stretch>
        </p:blipFill>
        <p:spPr>
          <a:xfrm>
            <a:off x="7627150" y="2198524"/>
            <a:ext cx="1360075" cy="788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6" name="Shape 946"/>
        <p:cNvGrpSpPr/>
        <p:nvPr/>
      </p:nvGrpSpPr>
      <p:grpSpPr>
        <a:xfrm>
          <a:off x="0" y="0"/>
          <a:ext cx="0" cy="0"/>
          <a:chOff x="0" y="0"/>
          <a:chExt cx="0" cy="0"/>
        </a:xfrm>
      </p:grpSpPr>
      <p:sp>
        <p:nvSpPr>
          <p:cNvPr id="947" name="Google Shape;947;p95"/>
          <p:cNvSpPr txBox="1"/>
          <p:nvPr>
            <p:ph idx="1" type="body"/>
          </p:nvPr>
        </p:nvSpPr>
        <p:spPr>
          <a:xfrm>
            <a:off x="344500" y="1267575"/>
            <a:ext cx="6743400" cy="31581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650">
                <a:solidFill>
                  <a:srgbClr val="5F6368"/>
                </a:solidFill>
                <a:latin typeface="Google Sans Text"/>
                <a:ea typeface="Google Sans Text"/>
                <a:cs typeface="Google Sans Text"/>
                <a:sym typeface="Google Sans Text"/>
              </a:rPr>
              <a:t>The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(Just-In-Time) transform uses XLA to compile a JAX-compatible Python function into highly optimized machine code for the target accelerator.</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140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Dramatically speeds up execution compared to standard Python by fusing operations, optimizing memory use, and avoiding interpreter overhead.</a:t>
            </a:r>
            <a:endParaRPr sz="1650">
              <a:solidFill>
                <a:srgbClr val="5F6368"/>
              </a:solidFill>
              <a:latin typeface="Google Sans Text"/>
              <a:ea typeface="Google Sans Text"/>
              <a:cs typeface="Google Sans Text"/>
              <a:sym typeface="Google Sans Text"/>
            </a:endParaRPr>
          </a:p>
          <a:p>
            <a:pPr indent="-333375" lvl="0" marL="457200" rtl="0" algn="l">
              <a:lnSpc>
                <a:spcPct val="142857"/>
              </a:lnSpc>
              <a:spcBef>
                <a:spcPts val="0"/>
              </a:spcBef>
              <a:spcAft>
                <a:spcPts val="0"/>
              </a:spcAft>
              <a:buClr>
                <a:srgbClr val="5F6368"/>
              </a:buClr>
              <a:buSzPts val="1650"/>
              <a:buFont typeface="Google Sans Text"/>
              <a:buChar char="●"/>
            </a:pPr>
            <a:r>
              <a:rPr lang="en" sz="1650">
                <a:solidFill>
                  <a:srgbClr val="5F6368"/>
                </a:solidFill>
                <a:latin typeface="Google Sans Text"/>
                <a:ea typeface="Google Sans Text"/>
                <a:cs typeface="Google Sans Text"/>
                <a:sym typeface="Google Sans Text"/>
              </a:rPr>
              <a:t>Conceptually similar to </a:t>
            </a:r>
            <a:r>
              <a:rPr lang="en" sz="1600">
                <a:solidFill>
                  <a:srgbClr val="5F6368"/>
                </a:solidFill>
                <a:latin typeface="Courier New"/>
                <a:ea typeface="Courier New"/>
                <a:cs typeface="Courier New"/>
                <a:sym typeface="Courier New"/>
              </a:rPr>
              <a:t>torch.compile()</a:t>
            </a:r>
            <a:r>
              <a:rPr lang="en" sz="1650">
                <a:solidFill>
                  <a:srgbClr val="5F6368"/>
                </a:solidFill>
                <a:latin typeface="Google Sans Text"/>
                <a:ea typeface="Google Sans Text"/>
                <a:cs typeface="Google Sans Text"/>
                <a:sym typeface="Google Sans Text"/>
              </a:rPr>
              <a:t>, but </a:t>
            </a:r>
            <a:r>
              <a:rPr lang="en" sz="1600">
                <a:solidFill>
                  <a:srgbClr val="5F6368"/>
                </a:solidFill>
                <a:latin typeface="Courier New"/>
                <a:ea typeface="Courier New"/>
                <a:cs typeface="Courier New"/>
                <a:sym typeface="Courier New"/>
              </a:rPr>
              <a:t>jit</a:t>
            </a:r>
            <a:r>
              <a:rPr lang="en" sz="1650">
                <a:solidFill>
                  <a:srgbClr val="5F6368"/>
                </a:solidFill>
                <a:latin typeface="Google Sans Text"/>
                <a:ea typeface="Google Sans Text"/>
                <a:cs typeface="Google Sans Text"/>
                <a:sym typeface="Google Sans Text"/>
              </a:rPr>
              <a:t> is the fundamental and standard way to get performance in JAX.</a:t>
            </a:r>
            <a:endParaRPr sz="2400">
              <a:solidFill>
                <a:srgbClr val="5F6368"/>
              </a:solidFill>
            </a:endParaRPr>
          </a:p>
        </p:txBody>
      </p:sp>
      <p:sp>
        <p:nvSpPr>
          <p:cNvPr id="948" name="Google Shape;948;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jax.jit (Compilation)</a:t>
            </a:r>
            <a:endParaRPr/>
          </a:p>
        </p:txBody>
      </p:sp>
      <p:pic>
        <p:nvPicPr>
          <p:cNvPr id="949" name="Google Shape;949;p95"/>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96"/>
          <p:cNvSpPr txBox="1"/>
          <p:nvPr>
            <p:ph idx="1" type="body"/>
          </p:nvPr>
        </p:nvSpPr>
        <p:spPr>
          <a:xfrm>
            <a:off x="344500" y="1267575"/>
            <a:ext cx="6743400" cy="3327300"/>
          </a:xfrm>
          <a:prstGeom prst="rect">
            <a:avLst/>
          </a:prstGeom>
        </p:spPr>
        <p:txBody>
          <a:bodyPr anchorCtr="0" anchor="t" bIns="91425" lIns="91425" spcFirstLastPara="1" rIns="91425" wrap="square" tIns="91425">
            <a:spAutoFit/>
          </a:bodyPr>
          <a:lstStyle/>
          <a:p>
            <a:pPr indent="0" lvl="0" marL="0" rtl="0" algn="l">
              <a:lnSpc>
                <a:spcPct val="142857"/>
              </a:lnSpc>
              <a:spcBef>
                <a:spcPts val="1100"/>
              </a:spcBef>
              <a:spcAft>
                <a:spcPts val="0"/>
              </a:spcAft>
              <a:buNone/>
            </a:pP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provides powerful and flexible automatic differentiation.</a:t>
            </a:r>
            <a:endParaRPr sz="1750">
              <a:solidFill>
                <a:srgbClr val="5F6368"/>
              </a:solidFill>
              <a:latin typeface="Google Sans Text"/>
              <a:ea typeface="Google Sans Text"/>
              <a:cs typeface="Google Sans Text"/>
              <a:sym typeface="Google Sans Text"/>
            </a:endParaRPr>
          </a:p>
          <a:p>
            <a:pPr indent="-339725" lvl="0" marL="457200" rtl="0" algn="l">
              <a:lnSpc>
                <a:spcPct val="142857"/>
              </a:lnSpc>
              <a:spcBef>
                <a:spcPts val="1400"/>
              </a:spcBef>
              <a:spcAft>
                <a:spcPts val="0"/>
              </a:spcAft>
              <a:buClr>
                <a:srgbClr val="5F6368"/>
              </a:buClr>
              <a:buSzPts val="1750"/>
              <a:buFont typeface="Google Sans Text"/>
              <a:buChar char="●"/>
            </a:pPr>
            <a:r>
              <a:rPr lang="en" sz="1750">
                <a:solidFill>
                  <a:srgbClr val="5F6368"/>
                </a:solidFill>
                <a:latin typeface="Google Sans Text"/>
                <a:ea typeface="Google Sans Text"/>
                <a:cs typeface="Google Sans Text"/>
                <a:sym typeface="Google Sans Text"/>
              </a:rPr>
              <a:t>It is a </a:t>
            </a:r>
            <a:r>
              <a:rPr b="1" lang="en" sz="1750">
                <a:solidFill>
                  <a:srgbClr val="5F6368"/>
                </a:solidFill>
                <a:latin typeface="Google Sans Text"/>
                <a:ea typeface="Google Sans Text"/>
                <a:cs typeface="Google Sans Text"/>
                <a:sym typeface="Google Sans Text"/>
              </a:rPr>
              <a:t>transformation</a:t>
            </a:r>
            <a:r>
              <a:rPr lang="en" sz="1750">
                <a:solidFill>
                  <a:srgbClr val="5F6368"/>
                </a:solidFill>
                <a:latin typeface="Google Sans Text"/>
                <a:ea typeface="Google Sans Text"/>
                <a:cs typeface="Google Sans Text"/>
                <a:sym typeface="Google Sans Text"/>
              </a:rPr>
              <a:t> that takes a numerical function (e.g., a loss function) and returns a </a:t>
            </a:r>
            <a:r>
              <a:rPr i="1" lang="en" sz="1750">
                <a:solidFill>
                  <a:srgbClr val="5F6368"/>
                </a:solidFill>
                <a:latin typeface="Google Sans Text"/>
                <a:ea typeface="Google Sans Text"/>
                <a:cs typeface="Google Sans Text"/>
                <a:sym typeface="Google Sans Text"/>
              </a:rPr>
              <a:t>new function</a:t>
            </a:r>
            <a:r>
              <a:rPr lang="en" sz="1750">
                <a:solidFill>
                  <a:srgbClr val="5F6368"/>
                </a:solidFill>
                <a:latin typeface="Google Sans Text"/>
                <a:ea typeface="Google Sans Text"/>
                <a:cs typeface="Google Sans Text"/>
                <a:sym typeface="Google Sans Text"/>
              </a:rPr>
              <a:t> that computes its gradient.</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This is different from PyTorch's </a:t>
            </a:r>
            <a:r>
              <a:rPr lang="en" sz="1700">
                <a:solidFill>
                  <a:srgbClr val="5F6368"/>
                </a:solidFill>
                <a:latin typeface="Courier New"/>
                <a:ea typeface="Courier New"/>
                <a:cs typeface="Courier New"/>
                <a:sym typeface="Courier New"/>
              </a:rPr>
              <a:t>loss.backward()</a:t>
            </a:r>
            <a:r>
              <a:rPr lang="en" sz="1750">
                <a:solidFill>
                  <a:srgbClr val="5F6368"/>
                </a:solidFill>
                <a:latin typeface="Google Sans Text"/>
                <a:ea typeface="Google Sans Text"/>
                <a:cs typeface="Google Sans Text"/>
                <a:sym typeface="Google Sans Text"/>
              </a:rPr>
              <a:t>, which computes gradients and stores them as side-effects on </a:t>
            </a:r>
            <a:r>
              <a:rPr lang="en" sz="1700">
                <a:solidFill>
                  <a:srgbClr val="5F6368"/>
                </a:solidFill>
                <a:latin typeface="Courier New"/>
                <a:ea typeface="Courier New"/>
                <a:cs typeface="Courier New"/>
                <a:sym typeface="Courier New"/>
              </a:rPr>
              <a:t>.grad</a:t>
            </a:r>
            <a:r>
              <a:rPr lang="en" sz="1750">
                <a:solidFill>
                  <a:srgbClr val="5F6368"/>
                </a:solidFill>
                <a:latin typeface="Google Sans Text"/>
                <a:ea typeface="Google Sans Text"/>
                <a:cs typeface="Google Sans Text"/>
                <a:sym typeface="Google Sans Text"/>
              </a:rPr>
              <a:t> attributes.</a:t>
            </a:r>
            <a:endParaRPr sz="1750">
              <a:solidFill>
                <a:srgbClr val="5F6368"/>
              </a:solidFill>
              <a:latin typeface="Google Sans Text"/>
              <a:ea typeface="Google Sans Text"/>
              <a:cs typeface="Google Sans Text"/>
              <a:sym typeface="Google Sans Text"/>
            </a:endParaRPr>
          </a:p>
          <a:p>
            <a:pPr indent="-295275" lvl="0" marL="457200" rtl="0" algn="l">
              <a:lnSpc>
                <a:spcPct val="142857"/>
              </a:lnSpc>
              <a:spcBef>
                <a:spcPts val="0"/>
              </a:spcBef>
              <a:spcAft>
                <a:spcPts val="0"/>
              </a:spcAft>
              <a:buClr>
                <a:srgbClr val="5F6368"/>
              </a:buClr>
              <a:buSzPts val="1050"/>
              <a:buFont typeface="Google Sans Text"/>
              <a:buChar char="●"/>
            </a:pPr>
            <a:r>
              <a:rPr lang="en" sz="1750">
                <a:solidFill>
                  <a:srgbClr val="5F6368"/>
                </a:solidFill>
                <a:latin typeface="Google Sans Text"/>
                <a:ea typeface="Google Sans Text"/>
                <a:cs typeface="Google Sans Text"/>
                <a:sym typeface="Google Sans Text"/>
              </a:rPr>
              <a:t>It composes seamlessly with </a:t>
            </a:r>
            <a:r>
              <a:rPr lang="en" sz="1700">
                <a:solidFill>
                  <a:srgbClr val="5F6368"/>
                </a:solidFill>
                <a:latin typeface="Courier New"/>
                <a:ea typeface="Courier New"/>
                <a:cs typeface="Courier New"/>
                <a:sym typeface="Courier New"/>
              </a:rPr>
              <a:t>jit</a:t>
            </a:r>
            <a:r>
              <a:rPr lang="en" sz="1750">
                <a:solidFill>
                  <a:srgbClr val="5F6368"/>
                </a:solidFill>
                <a:latin typeface="Google Sans Text"/>
                <a:ea typeface="Google Sans Text"/>
                <a:cs typeface="Google Sans Text"/>
                <a:sym typeface="Google Sans Text"/>
              </a:rPr>
              <a:t> and other JAX transforms.</a:t>
            </a:r>
            <a:endParaRPr sz="2500">
              <a:solidFill>
                <a:srgbClr val="5F6368"/>
              </a:solidFill>
            </a:endParaRPr>
          </a:p>
        </p:txBody>
      </p:sp>
      <p:sp>
        <p:nvSpPr>
          <p:cNvPr id="955" name="Google Shape;955;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Transform: jax.grad (Differentiation)</a:t>
            </a:r>
            <a:endParaRPr/>
          </a:p>
        </p:txBody>
      </p:sp>
      <p:pic>
        <p:nvPicPr>
          <p:cNvPr id="956" name="Google Shape;956;p96"/>
          <p:cNvPicPr preferRelativeResize="0"/>
          <p:nvPr/>
        </p:nvPicPr>
        <p:blipFill>
          <a:blip r:embed="rId3">
            <a:alphaModFix/>
          </a:blip>
          <a:stretch>
            <a:fillRect/>
          </a:stretch>
        </p:blipFill>
        <p:spPr>
          <a:xfrm>
            <a:off x="7240300" y="2198523"/>
            <a:ext cx="1746925" cy="101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